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83" r:id="rId4"/>
    <p:sldId id="284" r:id="rId5"/>
    <p:sldId id="285" r:id="rId6"/>
    <p:sldId id="290" r:id="rId7"/>
    <p:sldId id="286" r:id="rId8"/>
    <p:sldId id="287" r:id="rId9"/>
    <p:sldId id="288" r:id="rId10"/>
    <p:sldId id="289" r:id="rId11"/>
    <p:sldId id="28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0404"/>
    <a:srgbClr val="4EC1DC"/>
    <a:srgbClr val="0036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8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AE053A-79F6-47C3-93CE-464C1E7E1E1B}" type="datetimeFigureOut">
              <a:rPr lang="en-US" smtClean="0"/>
              <a:pPr/>
              <a:t>11/9/2014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0B3D49-6149-4A97-97A9-ECAD29AC83F9}" type="slidenum">
              <a:rPr lang="en-US" smtClean="0"/>
              <a:pPr/>
              <a:t>‹#›</a:t>
            </a:fld>
            <a:endParaRPr lang="en-US" dirty="0"/>
          </a:p>
        </p:txBody>
      </p:sp>
    </p:spTree>
    <p:extLst>
      <p:ext uri="{BB962C8B-B14F-4D97-AF65-F5344CB8AC3E}">
        <p14:creationId xmlns:p14="http://schemas.microsoft.com/office/powerpoint/2010/main" val="1048676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AE053A-79F6-47C3-93CE-464C1E7E1E1B}" type="datetimeFigureOut">
              <a:rPr lang="en-US" smtClean="0"/>
              <a:pPr/>
              <a:t>11/9/2014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0B3D49-6149-4A97-97A9-ECAD29AC83F9}" type="slidenum">
              <a:rPr lang="en-US" smtClean="0"/>
              <a:pPr/>
              <a:t>‹#›</a:t>
            </a:fld>
            <a:endParaRPr lang="en-US" dirty="0"/>
          </a:p>
        </p:txBody>
      </p:sp>
    </p:spTree>
    <p:extLst>
      <p:ext uri="{BB962C8B-B14F-4D97-AF65-F5344CB8AC3E}">
        <p14:creationId xmlns:p14="http://schemas.microsoft.com/office/powerpoint/2010/main" val="1050915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AE053A-79F6-47C3-93CE-464C1E7E1E1B}" type="datetimeFigureOut">
              <a:rPr lang="en-US" smtClean="0"/>
              <a:pPr/>
              <a:t>11/9/2014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0B3D49-6149-4A97-97A9-ECAD29AC83F9}" type="slidenum">
              <a:rPr lang="en-US" smtClean="0"/>
              <a:pPr/>
              <a:t>‹#›</a:t>
            </a:fld>
            <a:endParaRPr lang="en-US" dirty="0"/>
          </a:p>
        </p:txBody>
      </p:sp>
    </p:spTree>
    <p:extLst>
      <p:ext uri="{BB962C8B-B14F-4D97-AF65-F5344CB8AC3E}">
        <p14:creationId xmlns:p14="http://schemas.microsoft.com/office/powerpoint/2010/main" val="2423261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0" y="0"/>
            <a:ext cx="9144000" cy="1447800"/>
          </a:xfrm>
          <a:prstGeom prst="rect">
            <a:avLst/>
          </a:prstGeom>
          <a:solidFill>
            <a:srgbClr val="0036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152400"/>
            <a:ext cx="9144000" cy="1143000"/>
          </a:xfrm>
        </p:spPr>
        <p:txBody>
          <a:bodyPr/>
          <a:lstStyle>
            <a:lvl1pPr>
              <a:defRPr b="1">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15AE053A-79F6-47C3-93CE-464C1E7E1E1B}" type="datetimeFigureOut">
              <a:rPr lang="en-US" smtClean="0"/>
              <a:pPr/>
              <a:t>11/9/2014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0B3D49-6149-4A97-97A9-ECAD29AC83F9}" type="slidenum">
              <a:rPr lang="en-US" smtClean="0"/>
              <a:pPr/>
              <a:t>‹#›</a:t>
            </a:fld>
            <a:endParaRPr lang="en-US" dirty="0"/>
          </a:p>
        </p:txBody>
      </p:sp>
      <p:pic>
        <p:nvPicPr>
          <p:cNvPr id="8" name="Picture 7"/>
          <p:cNvPicPr>
            <a:picLocks noChangeAspect="1" noChangeArrowheads="1"/>
          </p:cNvPicPr>
          <p:nvPr userDrawn="1"/>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236252" y="152400"/>
            <a:ext cx="857644"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11"/>
          <p:cNvPicPr>
            <a:picLocks noChangeAspect="1" noChangeArrowheads="1"/>
          </p:cNvPicPr>
          <p:nvPr userDrawn="1"/>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r="18303"/>
          <a:stretch/>
        </p:blipFill>
        <p:spPr bwMode="auto">
          <a:xfrm>
            <a:off x="8167821" y="152400"/>
            <a:ext cx="1002275" cy="1066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userDrawn="1"/>
        </p:nvSpPr>
        <p:spPr>
          <a:xfrm>
            <a:off x="8167821" y="493693"/>
            <a:ext cx="1002275" cy="338554"/>
          </a:xfrm>
          <a:prstGeom prst="rect">
            <a:avLst/>
          </a:prstGeom>
          <a:noFill/>
        </p:spPr>
        <p:txBody>
          <a:bodyPr wrap="square" rtlCol="0">
            <a:spAutoFit/>
          </a:bodyPr>
          <a:lstStyle/>
          <a:p>
            <a:pPr algn="ctr"/>
            <a:r>
              <a:rPr lang="en-US" sz="800" b="1" dirty="0" smtClean="0">
                <a:latin typeface="Rockwell Extra Bold" panose="02060903040505020403" pitchFamily="18" charset="0"/>
              </a:rPr>
              <a:t>Trials and</a:t>
            </a:r>
            <a:br>
              <a:rPr lang="en-US" sz="800" b="1" dirty="0" smtClean="0">
                <a:latin typeface="Rockwell Extra Bold" panose="02060903040505020403" pitchFamily="18" charset="0"/>
              </a:rPr>
            </a:br>
            <a:r>
              <a:rPr lang="en-US" sz="800" b="1" dirty="0" smtClean="0">
                <a:latin typeface="Rockwell Extra Bold" panose="02060903040505020403" pitchFamily="18" charset="0"/>
              </a:rPr>
              <a:t>Temptations</a:t>
            </a:r>
            <a:endParaRPr lang="en-US" sz="600" b="1" dirty="0">
              <a:latin typeface="Rockwell Extra Bold" panose="02060903040505020403" pitchFamily="18" charset="0"/>
            </a:endParaRPr>
          </a:p>
        </p:txBody>
      </p:sp>
    </p:spTree>
    <p:extLst>
      <p:ext uri="{BB962C8B-B14F-4D97-AF65-F5344CB8AC3E}">
        <p14:creationId xmlns:p14="http://schemas.microsoft.com/office/powerpoint/2010/main" val="316525796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AE053A-79F6-47C3-93CE-464C1E7E1E1B}" type="datetimeFigureOut">
              <a:rPr lang="en-US" smtClean="0"/>
              <a:pPr/>
              <a:t>11/9/2014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0B3D49-6149-4A97-97A9-ECAD29AC83F9}" type="slidenum">
              <a:rPr lang="en-US" smtClean="0"/>
              <a:pPr/>
              <a:t>‹#›</a:t>
            </a:fld>
            <a:endParaRPr lang="en-US" dirty="0"/>
          </a:p>
        </p:txBody>
      </p:sp>
    </p:spTree>
    <p:extLst>
      <p:ext uri="{BB962C8B-B14F-4D97-AF65-F5344CB8AC3E}">
        <p14:creationId xmlns:p14="http://schemas.microsoft.com/office/powerpoint/2010/main" val="2754240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AE053A-79F6-47C3-93CE-464C1E7E1E1B}" type="datetimeFigureOut">
              <a:rPr lang="en-US" smtClean="0"/>
              <a:pPr/>
              <a:t>11/9/2014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0B3D49-6149-4A97-97A9-ECAD29AC83F9}" type="slidenum">
              <a:rPr lang="en-US" smtClean="0"/>
              <a:pPr/>
              <a:t>‹#›</a:t>
            </a:fld>
            <a:endParaRPr lang="en-US" dirty="0"/>
          </a:p>
        </p:txBody>
      </p:sp>
    </p:spTree>
    <p:extLst>
      <p:ext uri="{BB962C8B-B14F-4D97-AF65-F5344CB8AC3E}">
        <p14:creationId xmlns:p14="http://schemas.microsoft.com/office/powerpoint/2010/main" val="2453983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AE053A-79F6-47C3-93CE-464C1E7E1E1B}" type="datetimeFigureOut">
              <a:rPr lang="en-US" smtClean="0"/>
              <a:pPr/>
              <a:t>11/9/2014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E0B3D49-6149-4A97-97A9-ECAD29AC83F9}" type="slidenum">
              <a:rPr lang="en-US" smtClean="0"/>
              <a:pPr/>
              <a:t>‹#›</a:t>
            </a:fld>
            <a:endParaRPr lang="en-US" dirty="0"/>
          </a:p>
        </p:txBody>
      </p:sp>
    </p:spTree>
    <p:extLst>
      <p:ext uri="{BB962C8B-B14F-4D97-AF65-F5344CB8AC3E}">
        <p14:creationId xmlns:p14="http://schemas.microsoft.com/office/powerpoint/2010/main" val="1952491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AE053A-79F6-47C3-93CE-464C1E7E1E1B}" type="datetimeFigureOut">
              <a:rPr lang="en-US" smtClean="0"/>
              <a:pPr/>
              <a:t>11/9/2014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E0B3D49-6149-4A97-97A9-ECAD29AC83F9}" type="slidenum">
              <a:rPr lang="en-US" smtClean="0"/>
              <a:pPr/>
              <a:t>‹#›</a:t>
            </a:fld>
            <a:endParaRPr lang="en-US" dirty="0"/>
          </a:p>
        </p:txBody>
      </p:sp>
    </p:spTree>
    <p:extLst>
      <p:ext uri="{BB962C8B-B14F-4D97-AF65-F5344CB8AC3E}">
        <p14:creationId xmlns:p14="http://schemas.microsoft.com/office/powerpoint/2010/main" val="561636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E053A-79F6-47C3-93CE-464C1E7E1E1B}" type="datetimeFigureOut">
              <a:rPr lang="en-US" smtClean="0"/>
              <a:pPr/>
              <a:t>11/9/2014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E0B3D49-6149-4A97-97A9-ECAD29AC83F9}" type="slidenum">
              <a:rPr lang="en-US" smtClean="0"/>
              <a:pPr/>
              <a:t>‹#›</a:t>
            </a:fld>
            <a:endParaRPr lang="en-US" dirty="0"/>
          </a:p>
        </p:txBody>
      </p:sp>
    </p:spTree>
    <p:extLst>
      <p:ext uri="{BB962C8B-B14F-4D97-AF65-F5344CB8AC3E}">
        <p14:creationId xmlns:p14="http://schemas.microsoft.com/office/powerpoint/2010/main" val="1672471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AE053A-79F6-47C3-93CE-464C1E7E1E1B}" type="datetimeFigureOut">
              <a:rPr lang="en-US" smtClean="0"/>
              <a:pPr/>
              <a:t>11/9/2014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0B3D49-6149-4A97-97A9-ECAD29AC83F9}" type="slidenum">
              <a:rPr lang="en-US" smtClean="0"/>
              <a:pPr/>
              <a:t>‹#›</a:t>
            </a:fld>
            <a:endParaRPr lang="en-US" dirty="0"/>
          </a:p>
        </p:txBody>
      </p:sp>
    </p:spTree>
    <p:extLst>
      <p:ext uri="{BB962C8B-B14F-4D97-AF65-F5344CB8AC3E}">
        <p14:creationId xmlns:p14="http://schemas.microsoft.com/office/powerpoint/2010/main" val="1563766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AE053A-79F6-47C3-93CE-464C1E7E1E1B}" type="datetimeFigureOut">
              <a:rPr lang="en-US" smtClean="0"/>
              <a:pPr/>
              <a:t>11/9/2014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0B3D49-6149-4A97-97A9-ECAD29AC83F9}" type="slidenum">
              <a:rPr lang="en-US" smtClean="0"/>
              <a:pPr/>
              <a:t>‹#›</a:t>
            </a:fld>
            <a:endParaRPr lang="en-US" dirty="0"/>
          </a:p>
        </p:txBody>
      </p:sp>
    </p:spTree>
    <p:extLst>
      <p:ext uri="{BB962C8B-B14F-4D97-AF65-F5344CB8AC3E}">
        <p14:creationId xmlns:p14="http://schemas.microsoft.com/office/powerpoint/2010/main" val="3364130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AE053A-79F6-47C3-93CE-464C1E7E1E1B}" type="datetimeFigureOut">
              <a:rPr lang="en-US" smtClean="0"/>
              <a:pPr/>
              <a:t>11/9/2014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0B3D49-6149-4A97-97A9-ECAD29AC83F9}" type="slidenum">
              <a:rPr lang="en-US" smtClean="0"/>
              <a:pPr/>
              <a:t>‹#›</a:t>
            </a:fld>
            <a:endParaRPr lang="en-US" dirty="0"/>
          </a:p>
        </p:txBody>
      </p:sp>
    </p:spTree>
    <p:extLst>
      <p:ext uri="{BB962C8B-B14F-4D97-AF65-F5344CB8AC3E}">
        <p14:creationId xmlns:p14="http://schemas.microsoft.com/office/powerpoint/2010/main" val="509049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pastorerickson.com/wp-content/uploads/2013/11/trials-and-tribulation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0"/>
            <a:ext cx="9198103"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059" name="Picture 11"/>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r="18303"/>
          <a:stretch/>
        </p:blipFill>
        <p:spPr bwMode="auto">
          <a:xfrm>
            <a:off x="5000932" y="304800"/>
            <a:ext cx="4295468"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5334000" y="1981200"/>
            <a:ext cx="3505200" cy="954107"/>
          </a:xfrm>
          <a:prstGeom prst="rect">
            <a:avLst/>
          </a:prstGeom>
          <a:noFill/>
        </p:spPr>
        <p:txBody>
          <a:bodyPr wrap="square" rtlCol="0">
            <a:spAutoFit/>
          </a:bodyPr>
          <a:lstStyle/>
          <a:p>
            <a:pPr algn="ctr"/>
            <a:r>
              <a:rPr lang="en-US" sz="2800" b="1" dirty="0" smtClean="0">
                <a:latin typeface="Rockwell Extra Bold" panose="02060903040505020403" pitchFamily="18" charset="0"/>
              </a:rPr>
              <a:t>Trials and</a:t>
            </a:r>
            <a:br>
              <a:rPr lang="en-US" sz="2800" b="1" dirty="0" smtClean="0">
                <a:latin typeface="Rockwell Extra Bold" panose="02060903040505020403" pitchFamily="18" charset="0"/>
              </a:rPr>
            </a:br>
            <a:r>
              <a:rPr lang="en-US" sz="2800" b="1" dirty="0" smtClean="0">
                <a:latin typeface="Rockwell Extra Bold" panose="02060903040505020403" pitchFamily="18" charset="0"/>
              </a:rPr>
              <a:t>Temptations</a:t>
            </a:r>
            <a:endParaRPr lang="en-US" sz="2000" b="1" dirty="0">
              <a:latin typeface="Rockwell Extra Bold" panose="02060903040505020403" pitchFamily="18" charset="0"/>
            </a:endParaRPr>
          </a:p>
        </p:txBody>
      </p:sp>
      <p:sp>
        <p:nvSpPr>
          <p:cNvPr id="9" name="TextBox 8"/>
          <p:cNvSpPr txBox="1"/>
          <p:nvPr/>
        </p:nvSpPr>
        <p:spPr>
          <a:xfrm>
            <a:off x="76200" y="91619"/>
            <a:ext cx="5852652" cy="2862322"/>
          </a:xfrm>
          <a:prstGeom prst="rect">
            <a:avLst/>
          </a:prstGeom>
          <a:noFill/>
        </p:spPr>
        <p:txBody>
          <a:bodyPr wrap="square" rtlCol="0">
            <a:spAutoFit/>
          </a:bodyPr>
          <a:lstStyle/>
          <a:p>
            <a:r>
              <a:rPr lang="en-US" sz="6000" b="1" dirty="0" smtClean="0">
                <a:solidFill>
                  <a:schemeClr val="bg1"/>
                </a:solidFill>
              </a:rPr>
              <a:t>Week 11: </a:t>
            </a:r>
            <a:br>
              <a:rPr lang="en-US" sz="6000" b="1" dirty="0" smtClean="0">
                <a:solidFill>
                  <a:schemeClr val="bg1"/>
                </a:solidFill>
              </a:rPr>
            </a:br>
            <a:r>
              <a:rPr lang="en-US" sz="6000" b="1" dirty="0" smtClean="0">
                <a:solidFill>
                  <a:schemeClr val="bg1"/>
                </a:solidFill>
              </a:rPr>
              <a:t>Strategies</a:t>
            </a:r>
            <a:r>
              <a:rPr lang="en-US" sz="6000" b="1" dirty="0" smtClean="0">
                <a:solidFill>
                  <a:schemeClr val="bg1"/>
                </a:solidFill>
              </a:rPr>
              <a:t/>
            </a:r>
            <a:br>
              <a:rPr lang="en-US" sz="6000" b="1" dirty="0" smtClean="0">
                <a:solidFill>
                  <a:schemeClr val="bg1"/>
                </a:solidFill>
              </a:rPr>
            </a:br>
            <a:r>
              <a:rPr lang="en-US" sz="6000" b="1" dirty="0" smtClean="0">
                <a:solidFill>
                  <a:schemeClr val="bg1"/>
                </a:solidFill>
              </a:rPr>
              <a:t>(Part 1)</a:t>
            </a:r>
            <a:endParaRPr lang="en-US" sz="6000" b="1" dirty="0">
              <a:solidFill>
                <a:schemeClr val="bg1"/>
              </a:solidFill>
            </a:endParaRPr>
          </a:p>
        </p:txBody>
      </p:sp>
    </p:spTree>
    <p:extLst>
      <p:ext uri="{BB962C8B-B14F-4D97-AF65-F5344CB8AC3E}">
        <p14:creationId xmlns:p14="http://schemas.microsoft.com/office/powerpoint/2010/main" val="34257776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Accountability Partner</a:t>
            </a:r>
            <a:endParaRPr lang="en-US" dirty="0"/>
          </a:p>
        </p:txBody>
      </p:sp>
      <p:sp>
        <p:nvSpPr>
          <p:cNvPr id="3" name="Content Placeholder 2"/>
          <p:cNvSpPr>
            <a:spLocks noGrp="1"/>
          </p:cNvSpPr>
          <p:nvPr>
            <p:ph idx="1"/>
          </p:nvPr>
        </p:nvSpPr>
        <p:spPr>
          <a:xfrm>
            <a:off x="260440" y="5486400"/>
            <a:ext cx="8396790" cy="1066800"/>
          </a:xfrm>
        </p:spPr>
        <p:txBody>
          <a:bodyPr>
            <a:noAutofit/>
          </a:bodyPr>
          <a:lstStyle/>
          <a:p>
            <a:pPr marL="0" indent="0">
              <a:buNone/>
            </a:pPr>
            <a:r>
              <a:rPr lang="en-US" dirty="0"/>
              <a:t>How </a:t>
            </a:r>
            <a:r>
              <a:rPr lang="en-US" dirty="0" smtClean="0"/>
              <a:t>can an </a:t>
            </a:r>
            <a:r>
              <a:rPr lang="en-US" dirty="0"/>
              <a:t>accountability </a:t>
            </a:r>
            <a:r>
              <a:rPr lang="en-US" dirty="0" smtClean="0"/>
              <a:t>partner help you </a:t>
            </a:r>
            <a:r>
              <a:rPr lang="en-US" dirty="0"/>
              <a:t>resist temptation?</a:t>
            </a:r>
          </a:p>
        </p:txBody>
      </p:sp>
      <p:sp>
        <p:nvSpPr>
          <p:cNvPr id="4" name="TextBox 3"/>
          <p:cNvSpPr txBox="1"/>
          <p:nvPr/>
        </p:nvSpPr>
        <p:spPr>
          <a:xfrm>
            <a:off x="261577" y="1905000"/>
            <a:ext cx="8549190" cy="2062103"/>
          </a:xfrm>
          <a:prstGeom prst="rect">
            <a:avLst/>
          </a:prstGeom>
          <a:no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ctr"/>
            <a:r>
              <a:rPr lang="en-US" sz="3200" dirty="0" smtClean="0"/>
              <a:t>“Confess </a:t>
            </a:r>
            <a:r>
              <a:rPr lang="en-US" sz="3200" dirty="0"/>
              <a:t>your </a:t>
            </a:r>
            <a:r>
              <a:rPr lang="en-US" sz="3200" dirty="0" smtClean="0"/>
              <a:t>trespasses </a:t>
            </a:r>
            <a:r>
              <a:rPr lang="en-US" sz="3200" dirty="0"/>
              <a:t>to one another, and pray for one another, that you may be healed. The effective, fervent prayer of a righteous man avails </a:t>
            </a:r>
            <a:r>
              <a:rPr lang="en-US" sz="3200" dirty="0" smtClean="0"/>
              <a:t>much.” ~ James </a:t>
            </a:r>
            <a:r>
              <a:rPr lang="en-US" sz="3200" dirty="0" smtClean="0"/>
              <a:t>5:16</a:t>
            </a:r>
            <a:endParaRPr lang="en-US" sz="3200" dirty="0"/>
          </a:p>
        </p:txBody>
      </p:sp>
      <p:sp>
        <p:nvSpPr>
          <p:cNvPr id="5" name="TextBox 4"/>
          <p:cNvSpPr txBox="1"/>
          <p:nvPr/>
        </p:nvSpPr>
        <p:spPr>
          <a:xfrm>
            <a:off x="228595" y="4119503"/>
            <a:ext cx="8549190" cy="1077218"/>
          </a:xfrm>
          <a:prstGeom prst="rect">
            <a:avLst/>
          </a:prstGeom>
          <a:no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ctr"/>
            <a:r>
              <a:rPr lang="en-US" sz="3200" dirty="0"/>
              <a:t>“As iron sharpens </a:t>
            </a:r>
            <a:r>
              <a:rPr lang="en-US" sz="3200" dirty="0" smtClean="0"/>
              <a:t>iron, so </a:t>
            </a:r>
            <a:r>
              <a:rPr lang="en-US" sz="3200" dirty="0"/>
              <a:t>a man sharpens the countenance of his friend</a:t>
            </a:r>
            <a:r>
              <a:rPr lang="en-US" sz="3200" dirty="0" smtClean="0"/>
              <a:t>.” ~ </a:t>
            </a:r>
            <a:r>
              <a:rPr lang="en-US" sz="3200" dirty="0" smtClean="0"/>
              <a:t>Proverbs </a:t>
            </a:r>
            <a:r>
              <a:rPr lang="en-US" sz="3200" dirty="0" smtClean="0"/>
              <a:t>27:17</a:t>
            </a:r>
            <a:endParaRPr lang="en-US" sz="3200" dirty="0"/>
          </a:p>
        </p:txBody>
      </p:sp>
    </p:spTree>
    <p:extLst>
      <p:ext uri="{BB962C8B-B14F-4D97-AF65-F5344CB8AC3E}">
        <p14:creationId xmlns:p14="http://schemas.microsoft.com/office/powerpoint/2010/main" val="3519160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Week</a:t>
            </a:r>
            <a:endParaRPr lang="en-US" dirty="0"/>
          </a:p>
        </p:txBody>
      </p:sp>
      <p:sp>
        <p:nvSpPr>
          <p:cNvPr id="3" name="Content Placeholder 2"/>
          <p:cNvSpPr>
            <a:spLocks noGrp="1"/>
          </p:cNvSpPr>
          <p:nvPr>
            <p:ph idx="1"/>
          </p:nvPr>
        </p:nvSpPr>
        <p:spPr>
          <a:xfrm>
            <a:off x="457200" y="1995993"/>
            <a:ext cx="8229600" cy="679174"/>
          </a:xfrm>
        </p:spPr>
        <p:txBody>
          <a:bodyPr/>
          <a:lstStyle/>
          <a:p>
            <a:pPr marL="0" indent="0" algn="ctr">
              <a:buNone/>
            </a:pPr>
            <a:r>
              <a:rPr lang="en-US" dirty="0" smtClean="0"/>
              <a:t>Strategies to resist temptation (part 2)</a:t>
            </a:r>
            <a:endParaRPr lang="en-US" dirty="0"/>
          </a:p>
        </p:txBody>
      </p:sp>
      <p:pic>
        <p:nvPicPr>
          <p:cNvPr id="1026" name="Picture 2" descr="http://www.boxuk.com/upload/img/strategy_8064632_x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9455" y="2951368"/>
            <a:ext cx="3740969" cy="3730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5490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Strategy</a:t>
            </a:r>
            <a:endParaRPr lang="en-US" dirty="0"/>
          </a:p>
        </p:txBody>
      </p:sp>
      <p:sp>
        <p:nvSpPr>
          <p:cNvPr id="3" name="Content Placeholder 2"/>
          <p:cNvSpPr>
            <a:spLocks noGrp="1"/>
          </p:cNvSpPr>
          <p:nvPr>
            <p:ph idx="1"/>
          </p:nvPr>
        </p:nvSpPr>
        <p:spPr>
          <a:xfrm>
            <a:off x="0" y="5105400"/>
            <a:ext cx="9129215" cy="1745776"/>
          </a:xfrm>
        </p:spPr>
        <p:txBody>
          <a:bodyPr>
            <a:normAutofit/>
          </a:bodyPr>
          <a:lstStyle/>
          <a:p>
            <a:pPr marL="0" indent="0" algn="ctr">
              <a:buNone/>
            </a:pPr>
            <a:r>
              <a:rPr lang="en-US" dirty="0" smtClean="0"/>
              <a:t>“The </a:t>
            </a:r>
            <a:r>
              <a:rPr lang="en-US" dirty="0"/>
              <a:t>essence of strategy </a:t>
            </a:r>
            <a:r>
              <a:rPr lang="en-US" dirty="0" smtClean="0"/>
              <a:t/>
            </a:r>
            <a:br>
              <a:rPr lang="en-US" dirty="0" smtClean="0"/>
            </a:br>
            <a:r>
              <a:rPr lang="en-US" dirty="0" smtClean="0"/>
              <a:t>is </a:t>
            </a:r>
            <a:r>
              <a:rPr lang="en-US" dirty="0"/>
              <a:t>choosing  </a:t>
            </a:r>
            <a:r>
              <a:rPr lang="en-US" dirty="0" smtClean="0"/>
              <a:t>what not </a:t>
            </a:r>
            <a:r>
              <a:rPr lang="en-US" dirty="0"/>
              <a:t>to do</a:t>
            </a:r>
            <a:r>
              <a:rPr lang="en-US" dirty="0" smtClean="0"/>
              <a:t>.” </a:t>
            </a:r>
            <a:br>
              <a:rPr lang="en-US" dirty="0" smtClean="0"/>
            </a:br>
            <a:r>
              <a:rPr lang="en-US" dirty="0" smtClean="0"/>
              <a:t>~ Michael Porter </a:t>
            </a:r>
            <a:endParaRPr lang="en-US" dirty="0"/>
          </a:p>
        </p:txBody>
      </p:sp>
      <p:sp>
        <p:nvSpPr>
          <p:cNvPr id="4" name="AutoShape 2" descr="Image result for michael port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1029" name="Picture 5" descr="https://www.sharedvalue.org/sites/default/files/thought-leader-images/Michael%20E.%20Porter_2013_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59384" y="1695952"/>
            <a:ext cx="3717616" cy="318084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0349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Corinthians 10:13</a:t>
            </a:r>
            <a:endParaRPr lang="en-US" dirty="0"/>
          </a:p>
        </p:txBody>
      </p:sp>
      <p:sp>
        <p:nvSpPr>
          <p:cNvPr id="3" name="Content Placeholder 2"/>
          <p:cNvSpPr>
            <a:spLocks noGrp="1"/>
          </p:cNvSpPr>
          <p:nvPr>
            <p:ph idx="1"/>
          </p:nvPr>
        </p:nvSpPr>
        <p:spPr>
          <a:xfrm>
            <a:off x="290010" y="4343400"/>
            <a:ext cx="8396790" cy="1782763"/>
          </a:xfrm>
        </p:spPr>
        <p:txBody>
          <a:bodyPr/>
          <a:lstStyle/>
          <a:p>
            <a:pPr marL="514350" indent="-514350">
              <a:buFont typeface="+mj-lt"/>
              <a:buAutoNum type="arabicPeriod"/>
            </a:pPr>
            <a:r>
              <a:rPr lang="en-US" dirty="0" smtClean="0"/>
              <a:t>Recognize the temptation</a:t>
            </a:r>
          </a:p>
          <a:p>
            <a:pPr marL="514350" indent="-514350">
              <a:buFont typeface="+mj-lt"/>
              <a:buAutoNum type="arabicPeriod"/>
            </a:pPr>
            <a:r>
              <a:rPr lang="en-US" dirty="0" smtClean="0"/>
              <a:t>Look for the way of escape</a:t>
            </a:r>
            <a:endParaRPr lang="en-US" dirty="0"/>
          </a:p>
        </p:txBody>
      </p:sp>
      <p:sp>
        <p:nvSpPr>
          <p:cNvPr id="4" name="TextBox 3"/>
          <p:cNvSpPr txBox="1"/>
          <p:nvPr/>
        </p:nvSpPr>
        <p:spPr>
          <a:xfrm>
            <a:off x="290010" y="1600200"/>
            <a:ext cx="8549190" cy="2554545"/>
          </a:xfrm>
          <a:prstGeom prst="rect">
            <a:avLst/>
          </a:prstGeom>
          <a:no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r>
              <a:rPr lang="en-US" sz="3200" dirty="0"/>
              <a:t>“No temptation has overtaken you except such as is common to man; but God is faithful, who will not allow you to be tempted beyond what you are able, but with the temptation will also make the way of escape, that you may be able to bear it</a:t>
            </a:r>
            <a:r>
              <a:rPr lang="en-US" sz="3200" dirty="0" smtClean="0"/>
              <a:t>.”</a:t>
            </a:r>
            <a:endParaRPr lang="en-US" sz="3200" dirty="0"/>
          </a:p>
        </p:txBody>
      </p:sp>
    </p:spTree>
    <p:extLst>
      <p:ext uri="{BB962C8B-B14F-4D97-AF65-F5344CB8AC3E}">
        <p14:creationId xmlns:p14="http://schemas.microsoft.com/office/powerpoint/2010/main" val="1935668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B2B2B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Abram</a:t>
            </a:r>
            <a:endParaRPr lang="en-US" dirty="0"/>
          </a:p>
        </p:txBody>
      </p:sp>
      <p:sp>
        <p:nvSpPr>
          <p:cNvPr id="3" name="Content Placeholder 2"/>
          <p:cNvSpPr>
            <a:spLocks noGrp="1"/>
          </p:cNvSpPr>
          <p:nvPr>
            <p:ph idx="1"/>
          </p:nvPr>
        </p:nvSpPr>
        <p:spPr/>
        <p:txBody>
          <a:bodyPr/>
          <a:lstStyle/>
          <a:p>
            <a:r>
              <a:rPr lang="en-US" dirty="0" smtClean="0"/>
              <a:t>Genesis 14:8-24</a:t>
            </a:r>
          </a:p>
          <a:p>
            <a:r>
              <a:rPr lang="en-US" dirty="0" smtClean="0"/>
              <a:t>How did he resist?</a:t>
            </a:r>
            <a:endParaRPr lang="en-US" dirty="0"/>
          </a:p>
        </p:txBody>
      </p:sp>
      <p:pic>
        <p:nvPicPr>
          <p:cNvPr id="2050" name="Picture 2" descr="http://godmoneyandme.files.wordpress.com/2013/02/spoils-of-wa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34927" y="1752600"/>
            <a:ext cx="4604273" cy="3057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5726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Joseph</a:t>
            </a:r>
            <a:endParaRPr lang="en-US" dirty="0"/>
          </a:p>
        </p:txBody>
      </p:sp>
      <p:sp>
        <p:nvSpPr>
          <p:cNvPr id="3" name="Content Placeholder 2"/>
          <p:cNvSpPr>
            <a:spLocks noGrp="1"/>
          </p:cNvSpPr>
          <p:nvPr>
            <p:ph idx="1"/>
          </p:nvPr>
        </p:nvSpPr>
        <p:spPr>
          <a:xfrm>
            <a:off x="4572000" y="1600200"/>
            <a:ext cx="4114800" cy="4525963"/>
          </a:xfrm>
        </p:spPr>
        <p:txBody>
          <a:bodyPr/>
          <a:lstStyle/>
          <a:p>
            <a:r>
              <a:rPr lang="en-US" dirty="0"/>
              <a:t>Genesis </a:t>
            </a:r>
            <a:r>
              <a:rPr lang="en-US" dirty="0" smtClean="0"/>
              <a:t>39:1-12</a:t>
            </a:r>
          </a:p>
          <a:p>
            <a:r>
              <a:rPr lang="en-US" dirty="0" smtClean="0"/>
              <a:t>How did he resist?</a:t>
            </a:r>
            <a:endParaRPr lang="en-US" dirty="0"/>
          </a:p>
        </p:txBody>
      </p:sp>
      <p:pic>
        <p:nvPicPr>
          <p:cNvPr id="3074" name="Picture 2" descr="http://www.freebibleimages.org/storydata/photos/FB_Joseph_Potiphar/overview_images/006-joseph-potiphar.jpg?133819699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300" y="1828800"/>
            <a:ext cx="4330700" cy="3248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5140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6998" y="1752600"/>
            <a:ext cx="8073602" cy="4495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scene3d>
            <a:camera prst="orthographicFront"/>
            <a:lightRig rig="threePt" dir="t"/>
          </a:scene3d>
          <a:sp3d extrusionH="76200">
            <a:extrusionClr>
              <a:srgbClr val="0070C0"/>
            </a:extrusion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smtClean="0"/>
              <a:t>Job</a:t>
            </a: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690" y="3048000"/>
            <a:ext cx="765221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47690" y="2133600"/>
            <a:ext cx="7558110" cy="584775"/>
          </a:xfrm>
          <a:prstGeom prst="rect">
            <a:avLst/>
          </a:prstGeom>
          <a:noFill/>
        </p:spPr>
        <p:txBody>
          <a:bodyPr wrap="square" rtlCol="0">
            <a:spAutoFit/>
          </a:bodyPr>
          <a:lstStyle/>
          <a:p>
            <a:pPr algn="ctr"/>
            <a:r>
              <a:rPr lang="en-US" sz="3200" b="1" dirty="0"/>
              <a:t>“I have made a </a:t>
            </a:r>
            <a:r>
              <a:rPr lang="en-US" sz="3200" b="1" dirty="0">
                <a:solidFill>
                  <a:srgbClr val="FF0000"/>
                </a:solidFill>
              </a:rPr>
              <a:t>covenant</a:t>
            </a:r>
            <a:r>
              <a:rPr lang="en-US" sz="3200" b="1" dirty="0"/>
              <a:t> with my eyes;</a:t>
            </a:r>
          </a:p>
        </p:txBody>
      </p:sp>
      <p:sp>
        <p:nvSpPr>
          <p:cNvPr id="10" name="TextBox 9"/>
          <p:cNvSpPr txBox="1"/>
          <p:nvPr/>
        </p:nvSpPr>
        <p:spPr>
          <a:xfrm>
            <a:off x="747690" y="4318575"/>
            <a:ext cx="7558110" cy="1569660"/>
          </a:xfrm>
          <a:prstGeom prst="rect">
            <a:avLst/>
          </a:prstGeom>
          <a:noFill/>
        </p:spPr>
        <p:txBody>
          <a:bodyPr wrap="square" rtlCol="0">
            <a:spAutoFit/>
          </a:bodyPr>
          <a:lstStyle/>
          <a:p>
            <a:pPr algn="ctr"/>
            <a:r>
              <a:rPr lang="en-US" sz="3200" b="1" dirty="0"/>
              <a:t>Why then should I </a:t>
            </a:r>
            <a:r>
              <a:rPr lang="en-US" sz="3200" b="1" dirty="0" smtClean="0"/>
              <a:t/>
            </a:r>
            <a:br>
              <a:rPr lang="en-US" sz="3200" b="1" dirty="0" smtClean="0"/>
            </a:br>
            <a:r>
              <a:rPr lang="en-US" sz="3200" b="1" dirty="0" smtClean="0"/>
              <a:t>look </a:t>
            </a:r>
            <a:r>
              <a:rPr lang="en-US" sz="3200" b="1" dirty="0"/>
              <a:t>upon a young woman</a:t>
            </a:r>
            <a:r>
              <a:rPr lang="en-US" sz="3200" b="1" dirty="0" smtClean="0"/>
              <a:t>?” </a:t>
            </a:r>
            <a:br>
              <a:rPr lang="en-US" sz="3200" b="1" dirty="0" smtClean="0"/>
            </a:br>
            <a:r>
              <a:rPr lang="en-US" sz="3200" b="1" dirty="0" smtClean="0"/>
              <a:t>~ Job 31:1</a:t>
            </a:r>
            <a:endParaRPr lang="en-US" sz="3200" b="1" dirty="0"/>
          </a:p>
        </p:txBody>
      </p:sp>
    </p:spTree>
    <p:extLst>
      <p:ext uri="{BB962C8B-B14F-4D97-AF65-F5344CB8AC3E}">
        <p14:creationId xmlns:p14="http://schemas.microsoft.com/office/powerpoint/2010/main" val="21265638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a:t>
            </a:r>
            <a:endParaRPr lang="en-US" dirty="0"/>
          </a:p>
        </p:txBody>
      </p:sp>
      <p:sp>
        <p:nvSpPr>
          <p:cNvPr id="3" name="Content Placeholder 2"/>
          <p:cNvSpPr>
            <a:spLocks noGrp="1"/>
          </p:cNvSpPr>
          <p:nvPr>
            <p:ph idx="1"/>
          </p:nvPr>
        </p:nvSpPr>
        <p:spPr>
          <a:xfrm>
            <a:off x="4572000" y="1600200"/>
            <a:ext cx="4114800" cy="4525963"/>
          </a:xfrm>
        </p:spPr>
        <p:txBody>
          <a:bodyPr/>
          <a:lstStyle/>
          <a:p>
            <a:r>
              <a:rPr lang="en-US" dirty="0" smtClean="0"/>
              <a:t>Matthew 4:1-11</a:t>
            </a:r>
          </a:p>
          <a:p>
            <a:r>
              <a:rPr lang="en-US" dirty="0" smtClean="0"/>
              <a:t>How did he resist?</a:t>
            </a:r>
            <a:endParaRPr lang="en-US" dirty="0"/>
          </a:p>
        </p:txBody>
      </p:sp>
      <p:pic>
        <p:nvPicPr>
          <p:cNvPr id="4098" name="Picture 2" descr="http://www.therealpresence.org/essentials/images/ntmso0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600200"/>
            <a:ext cx="3657600" cy="51499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73851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Make no provision for the flesh</a:t>
            </a:r>
            <a:endParaRPr lang="en-US" dirty="0"/>
          </a:p>
        </p:txBody>
      </p:sp>
      <p:sp>
        <p:nvSpPr>
          <p:cNvPr id="3" name="Content Placeholder 2"/>
          <p:cNvSpPr>
            <a:spLocks noGrp="1"/>
          </p:cNvSpPr>
          <p:nvPr>
            <p:ph idx="1"/>
          </p:nvPr>
        </p:nvSpPr>
        <p:spPr>
          <a:xfrm>
            <a:off x="337777" y="3856037"/>
            <a:ext cx="8396790" cy="1782763"/>
          </a:xfrm>
        </p:spPr>
        <p:txBody>
          <a:bodyPr/>
          <a:lstStyle/>
          <a:p>
            <a:pPr marL="0" indent="0">
              <a:buNone/>
            </a:pPr>
            <a:r>
              <a:rPr lang="en-US" dirty="0"/>
              <a:t>What does it mean to </a:t>
            </a:r>
            <a:r>
              <a:rPr lang="en-US" dirty="0" smtClean="0"/>
              <a:t>“</a:t>
            </a:r>
            <a:r>
              <a:rPr lang="en-US" dirty="0"/>
              <a:t>make no provision for the flesh”?</a:t>
            </a:r>
          </a:p>
        </p:txBody>
      </p:sp>
      <p:sp>
        <p:nvSpPr>
          <p:cNvPr id="4" name="TextBox 3"/>
          <p:cNvSpPr txBox="1"/>
          <p:nvPr/>
        </p:nvSpPr>
        <p:spPr>
          <a:xfrm>
            <a:off x="261577" y="1905000"/>
            <a:ext cx="8549190" cy="1569660"/>
          </a:xfrm>
          <a:prstGeom prst="rect">
            <a:avLst/>
          </a:prstGeom>
          <a:no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ctr"/>
            <a:r>
              <a:rPr lang="en-US" sz="3200" dirty="0"/>
              <a:t>“But put on the Lord Jesus Christ, and make no provision for the flesh, to fulfill its lusts</a:t>
            </a:r>
            <a:r>
              <a:rPr lang="en-US" sz="3200" dirty="0"/>
              <a:t>.”</a:t>
            </a:r>
            <a:br>
              <a:rPr lang="en-US" sz="3200" dirty="0"/>
            </a:br>
            <a:r>
              <a:rPr lang="en-US" sz="3200" dirty="0"/>
              <a:t>~ Romans </a:t>
            </a:r>
            <a:r>
              <a:rPr lang="en-US" sz="3200" dirty="0" smtClean="0"/>
              <a:t>13:14</a:t>
            </a:r>
            <a:endParaRPr lang="en-US" sz="3200" dirty="0"/>
          </a:p>
        </p:txBody>
      </p:sp>
    </p:spTree>
    <p:extLst>
      <p:ext uri="{BB962C8B-B14F-4D97-AF65-F5344CB8AC3E}">
        <p14:creationId xmlns:p14="http://schemas.microsoft.com/office/powerpoint/2010/main" val="863071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Prayer</a:t>
            </a:r>
            <a:endParaRPr lang="en-US" dirty="0"/>
          </a:p>
        </p:txBody>
      </p:sp>
      <p:sp>
        <p:nvSpPr>
          <p:cNvPr id="3" name="Content Placeholder 2"/>
          <p:cNvSpPr>
            <a:spLocks noGrp="1"/>
          </p:cNvSpPr>
          <p:nvPr>
            <p:ph idx="1"/>
          </p:nvPr>
        </p:nvSpPr>
        <p:spPr>
          <a:xfrm>
            <a:off x="269538" y="4724400"/>
            <a:ext cx="8396790" cy="1782763"/>
          </a:xfrm>
        </p:spPr>
        <p:txBody>
          <a:bodyPr/>
          <a:lstStyle/>
          <a:p>
            <a:pPr marL="0" indent="0">
              <a:buNone/>
            </a:pPr>
            <a:r>
              <a:rPr lang="en-US" dirty="0"/>
              <a:t>How is prayer a strategy for resisting </a:t>
            </a:r>
            <a:r>
              <a:rPr lang="en-US" dirty="0" smtClean="0"/>
              <a:t>temptation?</a:t>
            </a:r>
            <a:endParaRPr lang="en-US" dirty="0"/>
          </a:p>
        </p:txBody>
      </p:sp>
      <p:sp>
        <p:nvSpPr>
          <p:cNvPr id="4" name="TextBox 3"/>
          <p:cNvSpPr txBox="1"/>
          <p:nvPr/>
        </p:nvSpPr>
        <p:spPr>
          <a:xfrm>
            <a:off x="261577" y="1905000"/>
            <a:ext cx="8549190" cy="2554545"/>
          </a:xfrm>
          <a:prstGeom prst="rect">
            <a:avLst/>
          </a:prstGeom>
          <a:no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ctr"/>
            <a:r>
              <a:rPr lang="en-US" sz="3200" dirty="0"/>
              <a:t>“Coming out, He went to the Mount of Olives, as He was accustomed, and His disciples also followed Him. </a:t>
            </a:r>
            <a:r>
              <a:rPr lang="en-US" sz="3200" baseline="30000" dirty="0"/>
              <a:t>40 </a:t>
            </a:r>
            <a:r>
              <a:rPr lang="en-US" sz="3200" dirty="0"/>
              <a:t>When He came to the place, He said to them, </a:t>
            </a:r>
            <a:r>
              <a:rPr lang="en-US" sz="3200" dirty="0" smtClean="0"/>
              <a:t>‘Pray </a:t>
            </a:r>
            <a:r>
              <a:rPr lang="en-US" sz="3200" dirty="0"/>
              <a:t>that you may not enter into temptation</a:t>
            </a:r>
            <a:r>
              <a:rPr lang="en-US" sz="3200" dirty="0" smtClean="0"/>
              <a:t>.’” </a:t>
            </a:r>
            <a:r>
              <a:rPr lang="en-US" sz="3200" dirty="0" smtClean="0"/>
              <a:t>~ Luke </a:t>
            </a:r>
            <a:r>
              <a:rPr lang="en-US" sz="3200" dirty="0" smtClean="0"/>
              <a:t>22:39-40</a:t>
            </a:r>
            <a:endParaRPr lang="en-US" sz="3200" dirty="0"/>
          </a:p>
        </p:txBody>
      </p:sp>
    </p:spTree>
    <p:extLst>
      <p:ext uri="{BB962C8B-B14F-4D97-AF65-F5344CB8AC3E}">
        <p14:creationId xmlns:p14="http://schemas.microsoft.com/office/powerpoint/2010/main" val="101469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7969</TotalTime>
  <Words>294</Words>
  <Application>Microsoft Office PowerPoint</Application>
  <PresentationFormat>On-screen Show (4:3)</PresentationFormat>
  <Paragraphs>32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Strategy</vt:lpstr>
      <vt:lpstr>1 Corinthians 10:13</vt:lpstr>
      <vt:lpstr>Abram</vt:lpstr>
      <vt:lpstr>Joseph</vt:lpstr>
      <vt:lpstr>Job</vt:lpstr>
      <vt:lpstr>Jesus</vt:lpstr>
      <vt:lpstr>     Make no provision for the flesh</vt:lpstr>
      <vt:lpstr>Prayer</vt:lpstr>
      <vt:lpstr>Accountability Partner</vt:lpstr>
      <vt:lpstr>Next Week</vt:lpstr>
    </vt:vector>
  </TitlesOfParts>
  <Company>Savvis,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Rhynerson‚ Kyle</dc:creator>
  <cp:lastModifiedBy>Rhynerson‚ Kyle</cp:lastModifiedBy>
  <cp:revision>201</cp:revision>
  <dcterms:created xsi:type="dcterms:W3CDTF">2014-08-13T19:18:43Z</dcterms:created>
  <dcterms:modified xsi:type="dcterms:W3CDTF">2014-11-09T07:33:19Z</dcterms:modified>
</cp:coreProperties>
</file>