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3" r:id="rId4"/>
    <p:sldId id="284" r:id="rId5"/>
    <p:sldId id="285" r:id="rId6"/>
    <p:sldId id="286" r:id="rId7"/>
    <p:sldId id="287" r:id="rId8"/>
    <p:sldId id="288" r:id="rId9"/>
    <p:sldId id="289"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404"/>
    <a:srgbClr val="4EC1DC"/>
    <a:srgbClr val="003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8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048676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050915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42326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1447800"/>
          </a:xfrm>
          <a:prstGeom prst="rect">
            <a:avLst/>
          </a:prstGeom>
          <a:solidFill>
            <a:srgbClr val="003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152400"/>
            <a:ext cx="9144000" cy="1143000"/>
          </a:xfrm>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pic>
        <p:nvPicPr>
          <p:cNvPr id="8" name="Picture 7"/>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6252" y="152400"/>
            <a:ext cx="857644"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p:cNvPicPr>
            <a:picLocks noChangeAspect="1" noChangeArrowheads="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18303"/>
          <a:stretch/>
        </p:blipFill>
        <p:spPr bwMode="auto">
          <a:xfrm>
            <a:off x="8167821" y="152400"/>
            <a:ext cx="1002275" cy="106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userDrawn="1"/>
        </p:nvSpPr>
        <p:spPr>
          <a:xfrm>
            <a:off x="8167821" y="493693"/>
            <a:ext cx="1002275" cy="338554"/>
          </a:xfrm>
          <a:prstGeom prst="rect">
            <a:avLst/>
          </a:prstGeom>
          <a:noFill/>
        </p:spPr>
        <p:txBody>
          <a:bodyPr wrap="square" rtlCol="0">
            <a:spAutoFit/>
          </a:bodyPr>
          <a:lstStyle/>
          <a:p>
            <a:pPr algn="ctr"/>
            <a:r>
              <a:rPr lang="en-US" sz="800" b="1" dirty="0" smtClean="0">
                <a:latin typeface="Rockwell Extra Bold" panose="02060903040505020403" pitchFamily="18" charset="0"/>
              </a:rPr>
              <a:t>Trials and</a:t>
            </a:r>
            <a:br>
              <a:rPr lang="en-US" sz="800" b="1" dirty="0" smtClean="0">
                <a:latin typeface="Rockwell Extra Bold" panose="02060903040505020403" pitchFamily="18" charset="0"/>
              </a:rPr>
            </a:br>
            <a:r>
              <a:rPr lang="en-US" sz="800" b="1" dirty="0" smtClean="0">
                <a:latin typeface="Rockwell Extra Bold" panose="02060903040505020403" pitchFamily="18" charset="0"/>
              </a:rPr>
              <a:t>Temptations</a:t>
            </a:r>
            <a:endParaRPr lang="en-US" sz="600" b="1" dirty="0">
              <a:latin typeface="Rockwell Extra Bold" panose="02060903040505020403" pitchFamily="18" charset="0"/>
            </a:endParaRPr>
          </a:p>
        </p:txBody>
      </p:sp>
    </p:spTree>
    <p:extLst>
      <p:ext uri="{BB962C8B-B14F-4D97-AF65-F5344CB8AC3E}">
        <p14:creationId xmlns:p14="http://schemas.microsoft.com/office/powerpoint/2010/main" val="31652579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75424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2453983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95249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56163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67247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1563766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E053A-79F6-47C3-93CE-464C1E7E1E1B}" type="datetimeFigureOut">
              <a:rPr lang="en-US" smtClean="0"/>
              <a:pPr/>
              <a:t>11/15/2014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3364130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E053A-79F6-47C3-93CE-464C1E7E1E1B}" type="datetimeFigureOut">
              <a:rPr lang="en-US" smtClean="0"/>
              <a:pPr/>
              <a:t>11/15/2014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B3D49-6149-4A97-97A9-ECAD29AC83F9}" type="slidenum">
              <a:rPr lang="en-US" smtClean="0"/>
              <a:pPr/>
              <a:t>‹#›</a:t>
            </a:fld>
            <a:endParaRPr lang="en-US" dirty="0"/>
          </a:p>
        </p:txBody>
      </p:sp>
    </p:spTree>
    <p:extLst>
      <p:ext uri="{BB962C8B-B14F-4D97-AF65-F5344CB8AC3E}">
        <p14:creationId xmlns:p14="http://schemas.microsoft.com/office/powerpoint/2010/main" val="509049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pastorerickson.com/wp-content/uploads/2013/11/trials-and-tribulation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98103"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18303"/>
          <a:stretch/>
        </p:blipFill>
        <p:spPr bwMode="auto">
          <a:xfrm>
            <a:off x="5000932" y="304800"/>
            <a:ext cx="429546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334000" y="1981200"/>
            <a:ext cx="3505200" cy="954107"/>
          </a:xfrm>
          <a:prstGeom prst="rect">
            <a:avLst/>
          </a:prstGeom>
          <a:noFill/>
        </p:spPr>
        <p:txBody>
          <a:bodyPr wrap="square" rtlCol="0">
            <a:spAutoFit/>
          </a:bodyPr>
          <a:lstStyle/>
          <a:p>
            <a:pPr algn="ctr"/>
            <a:r>
              <a:rPr lang="en-US" sz="2800" b="1" dirty="0" smtClean="0">
                <a:latin typeface="Rockwell Extra Bold" panose="02060903040505020403" pitchFamily="18" charset="0"/>
              </a:rPr>
              <a:t>Trials and</a:t>
            </a:r>
            <a:br>
              <a:rPr lang="en-US" sz="2800" b="1" dirty="0" smtClean="0">
                <a:latin typeface="Rockwell Extra Bold" panose="02060903040505020403" pitchFamily="18" charset="0"/>
              </a:rPr>
            </a:br>
            <a:r>
              <a:rPr lang="en-US" sz="2800" b="1" dirty="0" smtClean="0">
                <a:latin typeface="Rockwell Extra Bold" panose="02060903040505020403" pitchFamily="18" charset="0"/>
              </a:rPr>
              <a:t>Temptations</a:t>
            </a:r>
            <a:endParaRPr lang="en-US" sz="2000" b="1" dirty="0">
              <a:latin typeface="Rockwell Extra Bold" panose="02060903040505020403" pitchFamily="18" charset="0"/>
            </a:endParaRPr>
          </a:p>
        </p:txBody>
      </p:sp>
      <p:sp>
        <p:nvSpPr>
          <p:cNvPr id="9" name="TextBox 8"/>
          <p:cNvSpPr txBox="1"/>
          <p:nvPr/>
        </p:nvSpPr>
        <p:spPr>
          <a:xfrm>
            <a:off x="76200" y="91619"/>
            <a:ext cx="5852652" cy="2862322"/>
          </a:xfrm>
          <a:prstGeom prst="rect">
            <a:avLst/>
          </a:prstGeom>
          <a:noFill/>
        </p:spPr>
        <p:txBody>
          <a:bodyPr wrap="square" rtlCol="0">
            <a:spAutoFit/>
          </a:bodyPr>
          <a:lstStyle/>
          <a:p>
            <a:r>
              <a:rPr lang="en-US" sz="6000" b="1" dirty="0" smtClean="0">
                <a:solidFill>
                  <a:schemeClr val="bg1"/>
                </a:solidFill>
              </a:rPr>
              <a:t>Week </a:t>
            </a:r>
            <a:r>
              <a:rPr lang="en-US" sz="6000" b="1" dirty="0" smtClean="0">
                <a:solidFill>
                  <a:schemeClr val="bg1"/>
                </a:solidFill>
              </a:rPr>
              <a:t>12: </a:t>
            </a:r>
            <a:r>
              <a:rPr lang="en-US" sz="6000" b="1" dirty="0" smtClean="0">
                <a:solidFill>
                  <a:schemeClr val="bg1"/>
                </a:solidFill>
              </a:rPr>
              <a:t/>
            </a:r>
            <a:br>
              <a:rPr lang="en-US" sz="6000" b="1" dirty="0" smtClean="0">
                <a:solidFill>
                  <a:schemeClr val="bg1"/>
                </a:solidFill>
              </a:rPr>
            </a:br>
            <a:r>
              <a:rPr lang="en-US" sz="6000" b="1" dirty="0" smtClean="0">
                <a:solidFill>
                  <a:schemeClr val="bg1"/>
                </a:solidFill>
              </a:rPr>
              <a:t>Strategies</a:t>
            </a:r>
            <a:br>
              <a:rPr lang="en-US" sz="6000" b="1" dirty="0" smtClean="0">
                <a:solidFill>
                  <a:schemeClr val="bg1"/>
                </a:solidFill>
              </a:rPr>
            </a:br>
            <a:r>
              <a:rPr lang="en-US" sz="6000" b="1" dirty="0" smtClean="0">
                <a:solidFill>
                  <a:schemeClr val="bg1"/>
                </a:solidFill>
              </a:rPr>
              <a:t>(Part </a:t>
            </a:r>
            <a:r>
              <a:rPr lang="en-US" sz="6000" b="1" dirty="0" smtClean="0">
                <a:solidFill>
                  <a:schemeClr val="bg1"/>
                </a:solidFill>
              </a:rPr>
              <a:t>2)</a:t>
            </a:r>
            <a:endParaRPr lang="en-US" sz="6000" b="1" dirty="0">
              <a:solidFill>
                <a:schemeClr val="bg1"/>
              </a:solidFill>
            </a:endParaRPr>
          </a:p>
        </p:txBody>
      </p:sp>
    </p:spTree>
    <p:extLst>
      <p:ext uri="{BB962C8B-B14F-4D97-AF65-F5344CB8AC3E}">
        <p14:creationId xmlns:p14="http://schemas.microsoft.com/office/powerpoint/2010/main" val="3425777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Week</a:t>
            </a:r>
            <a:endParaRPr lang="en-US" dirty="0"/>
          </a:p>
        </p:txBody>
      </p:sp>
      <p:sp>
        <p:nvSpPr>
          <p:cNvPr id="3" name="Content Placeholder 2"/>
          <p:cNvSpPr>
            <a:spLocks noGrp="1"/>
          </p:cNvSpPr>
          <p:nvPr>
            <p:ph idx="1"/>
          </p:nvPr>
        </p:nvSpPr>
        <p:spPr>
          <a:xfrm>
            <a:off x="457200" y="1905000"/>
            <a:ext cx="8229600" cy="679174"/>
          </a:xfrm>
        </p:spPr>
        <p:txBody>
          <a:bodyPr/>
          <a:lstStyle/>
          <a:p>
            <a:pPr marL="0" indent="0" algn="ctr">
              <a:buNone/>
            </a:pPr>
            <a:r>
              <a:rPr lang="en-US" dirty="0"/>
              <a:t>Stumbling, Falling, and Getting up</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728407"/>
            <a:ext cx="4911944" cy="3824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549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the Good Things</a:t>
            </a:r>
            <a:endParaRPr lang="en-US" dirty="0"/>
          </a:p>
        </p:txBody>
      </p:sp>
      <p:sp>
        <p:nvSpPr>
          <p:cNvPr id="3" name="Content Placeholder 2"/>
          <p:cNvSpPr>
            <a:spLocks noGrp="1"/>
          </p:cNvSpPr>
          <p:nvPr>
            <p:ph idx="1"/>
          </p:nvPr>
        </p:nvSpPr>
        <p:spPr>
          <a:xfrm>
            <a:off x="419100" y="5105400"/>
            <a:ext cx="8229600" cy="1265829"/>
          </a:xfrm>
        </p:spPr>
        <p:txBody>
          <a:bodyPr/>
          <a:lstStyle/>
          <a:p>
            <a:r>
              <a:rPr lang="en-US" dirty="0" smtClean="0"/>
              <a:t>Colossians 3:1</a:t>
            </a:r>
          </a:p>
          <a:p>
            <a:r>
              <a:rPr lang="en-US" dirty="0"/>
              <a:t>Philippians </a:t>
            </a:r>
            <a:r>
              <a:rPr lang="en-US" dirty="0" smtClean="0"/>
              <a:t>4:8</a:t>
            </a:r>
            <a:endParaRPr lang="en-US" dirty="0"/>
          </a:p>
        </p:txBody>
      </p:sp>
      <p:pic>
        <p:nvPicPr>
          <p:cNvPr id="8194" name="Picture 2" descr="http://rhodajordan.com/wp-content/uploads/2014/09/Fotolia_68916283_XS.jpg"/>
          <p:cNvPicPr>
            <a:picLocks noChangeAspect="1" noChangeArrowheads="1"/>
          </p:cNvPicPr>
          <p:nvPr/>
        </p:nvPicPr>
        <p:blipFill rotWithShape="1">
          <a:blip r:embed="rId2">
            <a:extLst>
              <a:ext uri="{28A0092B-C50C-407E-A947-70E740481C1C}">
                <a14:useLocalDpi xmlns:a14="http://schemas.microsoft.com/office/drawing/2010/main" val="0"/>
              </a:ext>
            </a:extLst>
          </a:blip>
          <a:srcRect l="6221" t="13376" r="4684" b="16333"/>
          <a:stretch/>
        </p:blipFill>
        <p:spPr bwMode="auto">
          <a:xfrm>
            <a:off x="1319285" y="1676400"/>
            <a:ext cx="6529315" cy="3438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771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Comparative Sins</a:t>
            </a:r>
          </a:p>
        </p:txBody>
      </p:sp>
      <p:sp>
        <p:nvSpPr>
          <p:cNvPr id="3" name="Content Placeholder 2"/>
          <p:cNvSpPr>
            <a:spLocks noGrp="1"/>
          </p:cNvSpPr>
          <p:nvPr>
            <p:ph idx="1"/>
          </p:nvPr>
        </p:nvSpPr>
        <p:spPr>
          <a:xfrm>
            <a:off x="4267200" y="1600200"/>
            <a:ext cx="4419600" cy="4876800"/>
          </a:xfrm>
        </p:spPr>
        <p:txBody>
          <a:bodyPr/>
          <a:lstStyle/>
          <a:p>
            <a:r>
              <a:rPr lang="en-US" dirty="0" smtClean="0"/>
              <a:t>James 2:10</a:t>
            </a:r>
          </a:p>
          <a:p>
            <a:r>
              <a:rPr lang="en-US" dirty="0" smtClean="0"/>
              <a:t>Romans 3:23</a:t>
            </a:r>
          </a:p>
          <a:p>
            <a:r>
              <a:rPr lang="en-US" dirty="0" smtClean="0"/>
              <a:t>Romans 6:23a</a:t>
            </a:r>
            <a:endParaRPr lang="en-US" dirty="0"/>
          </a:p>
        </p:txBody>
      </p:sp>
      <p:pic>
        <p:nvPicPr>
          <p:cNvPr id="1026" name="Picture 2" descr="http://blog.envisialearning.com/wp-content/uploads/2011/08/17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3865965" cy="4948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284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Disappointment</a:t>
            </a:r>
            <a:endParaRPr lang="en-US" dirty="0"/>
          </a:p>
        </p:txBody>
      </p:sp>
      <p:sp>
        <p:nvSpPr>
          <p:cNvPr id="3" name="Content Placeholder 2"/>
          <p:cNvSpPr>
            <a:spLocks noGrp="1"/>
          </p:cNvSpPr>
          <p:nvPr>
            <p:ph idx="1"/>
          </p:nvPr>
        </p:nvSpPr>
        <p:spPr>
          <a:xfrm>
            <a:off x="457200" y="1600200"/>
            <a:ext cx="4114800" cy="4525963"/>
          </a:xfrm>
        </p:spPr>
        <p:txBody>
          <a:bodyPr/>
          <a:lstStyle/>
          <a:p>
            <a:r>
              <a:rPr lang="en-US" dirty="0" smtClean="0"/>
              <a:t>Genesis 6:5-6</a:t>
            </a:r>
          </a:p>
          <a:p>
            <a:r>
              <a:rPr lang="en-US" dirty="0"/>
              <a:t>Luke 15:11-32</a:t>
            </a:r>
          </a:p>
        </p:txBody>
      </p:sp>
      <p:pic>
        <p:nvPicPr>
          <p:cNvPr id="2052" name="Picture 4" descr="http://images.sodahead.com/polls/002688687/5224606954_Disappointed_Parents_xlarg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496" y="1676400"/>
            <a:ext cx="3657600" cy="4672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725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Triggers</a:t>
            </a:r>
            <a:endParaRPr lang="en-US" dirty="0"/>
          </a:p>
        </p:txBody>
      </p:sp>
      <p:sp>
        <p:nvSpPr>
          <p:cNvPr id="3" name="Content Placeholder 2"/>
          <p:cNvSpPr>
            <a:spLocks noGrp="1"/>
          </p:cNvSpPr>
          <p:nvPr>
            <p:ph idx="1"/>
          </p:nvPr>
        </p:nvSpPr>
        <p:spPr>
          <a:xfrm>
            <a:off x="4114800" y="1600200"/>
            <a:ext cx="4572000" cy="4525963"/>
          </a:xfrm>
        </p:spPr>
        <p:txBody>
          <a:bodyPr>
            <a:normAutofit fontScale="92500" lnSpcReduction="20000"/>
          </a:bodyPr>
          <a:lstStyle/>
          <a:p>
            <a:pPr marL="0" indent="0">
              <a:buNone/>
            </a:pPr>
            <a:r>
              <a:rPr lang="en-US" dirty="0"/>
              <a:t>“We must learn by experience to avoid either trains of thought or social situations which for us (not necessarily for everyone) lead to temptations. Like motoring—don’t wait till the last moment before you put on the brakes but put them on, gently and quietly, while the danger is still a good way off.” </a:t>
            </a:r>
          </a:p>
        </p:txBody>
      </p:sp>
      <p:pic>
        <p:nvPicPr>
          <p:cNvPr id="3074" name="Picture 2" descr="http://i.kinja-img.com/gawker-media/image/upload/s---RdvrH8t--/jj5dueqvfuinladjluh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17046"/>
            <a:ext cx="3200400" cy="4586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192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thetokenshop.com/assets/images/4mofron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5021173" cy="409225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Alcoholics Anonymous</a:t>
            </a:r>
            <a:endParaRPr lang="en-US" dirty="0"/>
          </a:p>
        </p:txBody>
      </p:sp>
      <p:pic>
        <p:nvPicPr>
          <p:cNvPr id="4098" name="Picture 2" descr="https://encrypted-tbn3.gstatic.com/images?q=tbn:ANd9GcSpmHm5Pem0jwsfQGjdiXcUuz7Xk78TmaPQ0A-fPYcqcfNWSsxgG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866330"/>
            <a:ext cx="2828925" cy="28289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7200" y="2133599"/>
            <a:ext cx="5021173" cy="2062103"/>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3200" dirty="0"/>
              <a:t>“We admitted we were powerless over alcohol </a:t>
            </a:r>
            <a:r>
              <a:rPr lang="en-US" sz="3200" dirty="0" smtClean="0"/>
              <a:t>— </a:t>
            </a:r>
          </a:p>
          <a:p>
            <a:r>
              <a:rPr lang="en-US" sz="3200" dirty="0" smtClean="0"/>
              <a:t>that </a:t>
            </a:r>
            <a:r>
              <a:rPr lang="en-US" sz="3200" dirty="0"/>
              <a:t>our lives had become unmanageable.”</a:t>
            </a:r>
            <a:endParaRPr lang="en-US" sz="3200" dirty="0"/>
          </a:p>
        </p:txBody>
      </p:sp>
    </p:spTree>
    <p:extLst>
      <p:ext uri="{BB962C8B-B14F-4D97-AF65-F5344CB8AC3E}">
        <p14:creationId xmlns:p14="http://schemas.microsoft.com/office/powerpoint/2010/main" val="352255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your response…</a:t>
            </a:r>
            <a:endParaRPr lang="en-US" dirty="0"/>
          </a:p>
        </p:txBody>
      </p:sp>
      <p:sp>
        <p:nvSpPr>
          <p:cNvPr id="3" name="Content Placeholder 2"/>
          <p:cNvSpPr>
            <a:spLocks noGrp="1"/>
          </p:cNvSpPr>
          <p:nvPr>
            <p:ph idx="1"/>
          </p:nvPr>
        </p:nvSpPr>
        <p:spPr/>
        <p:txBody>
          <a:bodyPr/>
          <a:lstStyle/>
          <a:p>
            <a:pPr marL="0" indent="0">
              <a:buNone/>
            </a:pPr>
            <a:r>
              <a:rPr lang="en-US" dirty="0" smtClean="0"/>
              <a:t>What is the difference between the three phrases below as it relates to resisting temptation?</a:t>
            </a:r>
          </a:p>
          <a:p>
            <a:pPr marL="514350" indent="-514350">
              <a:buFont typeface="+mj-lt"/>
              <a:buAutoNum type="arabicPeriod"/>
            </a:pPr>
            <a:r>
              <a:rPr lang="en-US" dirty="0" smtClean="0"/>
              <a:t>“I can’t…”</a:t>
            </a:r>
          </a:p>
          <a:p>
            <a:pPr marL="514350" indent="-514350">
              <a:buFont typeface="+mj-lt"/>
              <a:buAutoNum type="arabicPeriod"/>
            </a:pPr>
            <a:r>
              <a:rPr lang="en-US" dirty="0" smtClean="0"/>
              <a:t>“I shouldn’t…”</a:t>
            </a:r>
          </a:p>
          <a:p>
            <a:pPr marL="514350" indent="-514350">
              <a:buFont typeface="+mj-lt"/>
              <a:buAutoNum type="arabicPeriod"/>
            </a:pPr>
            <a:r>
              <a:rPr lang="en-US" dirty="0" smtClean="0"/>
              <a:t>“I don’t…”</a:t>
            </a:r>
            <a:endParaRPr lang="en-US" dirty="0"/>
          </a:p>
        </p:txBody>
      </p:sp>
    </p:spTree>
    <p:extLst>
      <p:ext uri="{BB962C8B-B14F-4D97-AF65-F5344CB8AC3E}">
        <p14:creationId xmlns:p14="http://schemas.microsoft.com/office/powerpoint/2010/main" val="1140675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Retrain Your Brain</a:t>
            </a:r>
            <a:endParaRPr lang="en-US" dirty="0"/>
          </a:p>
        </p:txBody>
      </p:sp>
      <p:sp>
        <p:nvSpPr>
          <p:cNvPr id="3" name="Content Placeholder 2"/>
          <p:cNvSpPr>
            <a:spLocks noGrp="1"/>
          </p:cNvSpPr>
          <p:nvPr>
            <p:ph idx="1"/>
          </p:nvPr>
        </p:nvSpPr>
        <p:spPr>
          <a:xfrm>
            <a:off x="4114800" y="1600200"/>
            <a:ext cx="4572000" cy="4525963"/>
          </a:xfrm>
        </p:spPr>
        <p:txBody>
          <a:bodyPr/>
          <a:lstStyle/>
          <a:p>
            <a:r>
              <a:rPr lang="en-US" dirty="0" smtClean="0"/>
              <a:t>Recognize a temptation</a:t>
            </a:r>
          </a:p>
          <a:p>
            <a:r>
              <a:rPr lang="en-US" dirty="0" smtClean="0"/>
              <a:t>Create a reward for when you resist temptation</a:t>
            </a:r>
            <a:endParaRPr lang="en-US" dirty="0"/>
          </a:p>
        </p:txBody>
      </p:sp>
      <p:pic>
        <p:nvPicPr>
          <p:cNvPr id="5122" name="Picture 2" descr="http://i.huffpost.com/gen/1117630/thumbs/h-FREE-THE-MIND-348x516.jpg"/>
          <p:cNvPicPr>
            <a:picLocks noChangeAspect="1" noChangeArrowheads="1"/>
          </p:cNvPicPr>
          <p:nvPr/>
        </p:nvPicPr>
        <p:blipFill rotWithShape="1">
          <a:blip r:embed="rId2">
            <a:extLst>
              <a:ext uri="{28A0092B-C50C-407E-A947-70E740481C1C}">
                <a14:useLocalDpi xmlns:a14="http://schemas.microsoft.com/office/drawing/2010/main" val="0"/>
              </a:ext>
            </a:extLst>
          </a:blip>
          <a:srcRect b="15469"/>
          <a:stretch/>
        </p:blipFill>
        <p:spPr bwMode="auto">
          <a:xfrm>
            <a:off x="533400" y="1659341"/>
            <a:ext cx="3314700" cy="4154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579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Strategies?</a:t>
            </a:r>
            <a:endParaRPr lang="en-US" dirty="0"/>
          </a:p>
        </p:txBody>
      </p:sp>
      <p:pic>
        <p:nvPicPr>
          <p:cNvPr id="6146" name="Picture 2" descr="http://www.gq.com/blogs/the-q/chalkboard_footb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00200"/>
            <a:ext cx="6629400" cy="4943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447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8136</TotalTime>
  <Words>163</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Choose the Good Things</vt:lpstr>
      <vt:lpstr>Comparative Sins</vt:lpstr>
      <vt:lpstr>Disappointment</vt:lpstr>
      <vt:lpstr>Triggers</vt:lpstr>
      <vt:lpstr>Alcoholics Anonymous</vt:lpstr>
      <vt:lpstr>Change your response…</vt:lpstr>
      <vt:lpstr>Retrain Your Brain</vt:lpstr>
      <vt:lpstr>Additional Strategies?</vt:lpstr>
      <vt:lpstr>Next Week</vt:lpstr>
    </vt:vector>
  </TitlesOfParts>
  <Company>Savvis,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Rhynerson‚ Kyle</dc:creator>
  <cp:lastModifiedBy>Rhynerson‚ Kyle</cp:lastModifiedBy>
  <cp:revision>214</cp:revision>
  <dcterms:created xsi:type="dcterms:W3CDTF">2014-08-13T19:18:43Z</dcterms:created>
  <dcterms:modified xsi:type="dcterms:W3CDTF">2014-11-16T08:45:05Z</dcterms:modified>
</cp:coreProperties>
</file>