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404"/>
    <a:srgbClr val="4EC1DC"/>
    <a:srgbClr val="003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8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048676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050915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42326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1447800"/>
          </a:xfrm>
          <a:prstGeom prst="rect">
            <a:avLst/>
          </a:prstGeom>
          <a:solidFill>
            <a:srgbClr val="003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152400"/>
            <a:ext cx="9144000" cy="1143000"/>
          </a:xfrm>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pic>
        <p:nvPicPr>
          <p:cNvPr id="8" name="Picture 7"/>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6252" y="152400"/>
            <a:ext cx="857644"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p:cNvPicPr>
            <a:picLocks noChangeAspect="1" noChangeArrowheads="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18303"/>
          <a:stretch/>
        </p:blipFill>
        <p:spPr bwMode="auto">
          <a:xfrm>
            <a:off x="8167821" y="152400"/>
            <a:ext cx="1002275" cy="106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userDrawn="1"/>
        </p:nvSpPr>
        <p:spPr>
          <a:xfrm>
            <a:off x="8167821" y="493693"/>
            <a:ext cx="1002275" cy="338554"/>
          </a:xfrm>
          <a:prstGeom prst="rect">
            <a:avLst/>
          </a:prstGeom>
          <a:noFill/>
        </p:spPr>
        <p:txBody>
          <a:bodyPr wrap="square" rtlCol="0">
            <a:spAutoFit/>
          </a:bodyPr>
          <a:lstStyle/>
          <a:p>
            <a:pPr algn="ctr"/>
            <a:r>
              <a:rPr lang="en-US" sz="800" b="1" dirty="0" smtClean="0">
                <a:latin typeface="Rockwell Extra Bold" panose="02060903040505020403" pitchFamily="18" charset="0"/>
              </a:rPr>
              <a:t>Trials and</a:t>
            </a:r>
            <a:br>
              <a:rPr lang="en-US" sz="800" b="1" dirty="0" smtClean="0">
                <a:latin typeface="Rockwell Extra Bold" panose="02060903040505020403" pitchFamily="18" charset="0"/>
              </a:rPr>
            </a:br>
            <a:r>
              <a:rPr lang="en-US" sz="800" b="1" dirty="0" smtClean="0">
                <a:latin typeface="Rockwell Extra Bold" panose="02060903040505020403" pitchFamily="18" charset="0"/>
              </a:rPr>
              <a:t>Temptations</a:t>
            </a:r>
            <a:endParaRPr lang="en-US" sz="600" b="1" dirty="0">
              <a:latin typeface="Rockwell Extra Bold" panose="02060903040505020403" pitchFamily="18" charset="0"/>
            </a:endParaRPr>
          </a:p>
        </p:txBody>
      </p:sp>
    </p:spTree>
    <p:extLst>
      <p:ext uri="{BB962C8B-B14F-4D97-AF65-F5344CB8AC3E}">
        <p14:creationId xmlns:p14="http://schemas.microsoft.com/office/powerpoint/2010/main" val="31652579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75424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45398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95249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56163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67247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56376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E053A-79F6-47C3-93CE-464C1E7E1E1B}" type="datetimeFigureOut">
              <a:rPr lang="en-US" smtClean="0"/>
              <a:pPr/>
              <a:t>11/26/2014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3364130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E053A-79F6-47C3-93CE-464C1E7E1E1B}" type="datetimeFigureOut">
              <a:rPr lang="en-US" smtClean="0"/>
              <a:pPr/>
              <a:t>11/26/2014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509049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pastorerickson.com/wp-content/uploads/2013/11/trials-and-tribulati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98103"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18303"/>
          <a:stretch/>
        </p:blipFill>
        <p:spPr bwMode="auto">
          <a:xfrm>
            <a:off x="5000932" y="304800"/>
            <a:ext cx="429546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334000" y="1981200"/>
            <a:ext cx="3505200" cy="954107"/>
          </a:xfrm>
          <a:prstGeom prst="rect">
            <a:avLst/>
          </a:prstGeom>
          <a:noFill/>
        </p:spPr>
        <p:txBody>
          <a:bodyPr wrap="square" rtlCol="0">
            <a:spAutoFit/>
          </a:bodyPr>
          <a:lstStyle/>
          <a:p>
            <a:pPr algn="ctr"/>
            <a:r>
              <a:rPr lang="en-US" sz="2800" b="1" dirty="0" smtClean="0">
                <a:latin typeface="Rockwell Extra Bold" panose="02060903040505020403" pitchFamily="18" charset="0"/>
              </a:rPr>
              <a:t>Trials and</a:t>
            </a:r>
            <a:br>
              <a:rPr lang="en-US" sz="2800" b="1" dirty="0" smtClean="0">
                <a:latin typeface="Rockwell Extra Bold" panose="02060903040505020403" pitchFamily="18" charset="0"/>
              </a:rPr>
            </a:br>
            <a:r>
              <a:rPr lang="en-US" sz="2800" b="1" dirty="0" smtClean="0">
                <a:latin typeface="Rockwell Extra Bold" panose="02060903040505020403" pitchFamily="18" charset="0"/>
              </a:rPr>
              <a:t>Temptations</a:t>
            </a:r>
            <a:endParaRPr lang="en-US" sz="2000" b="1" dirty="0">
              <a:latin typeface="Rockwell Extra Bold" panose="02060903040505020403" pitchFamily="18" charset="0"/>
            </a:endParaRPr>
          </a:p>
        </p:txBody>
      </p:sp>
      <p:sp>
        <p:nvSpPr>
          <p:cNvPr id="9" name="TextBox 8"/>
          <p:cNvSpPr txBox="1"/>
          <p:nvPr/>
        </p:nvSpPr>
        <p:spPr>
          <a:xfrm>
            <a:off x="76200" y="91619"/>
            <a:ext cx="5852652" cy="3785652"/>
          </a:xfrm>
          <a:prstGeom prst="rect">
            <a:avLst/>
          </a:prstGeom>
          <a:noFill/>
        </p:spPr>
        <p:txBody>
          <a:bodyPr wrap="square" rtlCol="0">
            <a:spAutoFit/>
          </a:bodyPr>
          <a:lstStyle/>
          <a:p>
            <a:r>
              <a:rPr lang="en-US" sz="6000" b="1" dirty="0" smtClean="0">
                <a:solidFill>
                  <a:schemeClr val="bg1"/>
                </a:solidFill>
              </a:rPr>
              <a:t>Week 13: </a:t>
            </a:r>
            <a:br>
              <a:rPr lang="en-US" sz="6000" b="1" dirty="0" smtClean="0">
                <a:solidFill>
                  <a:schemeClr val="bg1"/>
                </a:solidFill>
              </a:rPr>
            </a:br>
            <a:r>
              <a:rPr lang="en-US" sz="6000" b="1" dirty="0">
                <a:solidFill>
                  <a:schemeClr val="bg1"/>
                </a:solidFill>
              </a:rPr>
              <a:t>Stumbling, Falling, and Getting </a:t>
            </a:r>
            <a:r>
              <a:rPr lang="en-US" sz="6000" b="1" dirty="0" smtClean="0">
                <a:solidFill>
                  <a:schemeClr val="bg1"/>
                </a:solidFill>
              </a:rPr>
              <a:t>Up</a:t>
            </a:r>
            <a:endParaRPr lang="en-US" sz="6000" b="1" dirty="0">
              <a:solidFill>
                <a:schemeClr val="bg1"/>
              </a:solidFill>
            </a:endParaRPr>
          </a:p>
        </p:txBody>
      </p:sp>
    </p:spTree>
    <p:extLst>
      <p:ext uri="{BB962C8B-B14F-4D97-AF65-F5344CB8AC3E}">
        <p14:creationId xmlns:p14="http://schemas.microsoft.com/office/powerpoint/2010/main" val="3425777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all slip eventually…</a:t>
            </a:r>
            <a:endParaRPr lang="en-US" dirty="0"/>
          </a:p>
        </p:txBody>
      </p:sp>
      <p:pic>
        <p:nvPicPr>
          <p:cNvPr id="4" name="Picture 2" descr="http://dreishpoon.com/wp-content/uploads/2010/01/tr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715547"/>
            <a:ext cx="3295650" cy="4837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856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Sorrow and Repentance</a:t>
            </a:r>
            <a:endParaRPr lang="en-US" dirty="0"/>
          </a:p>
        </p:txBody>
      </p:sp>
      <p:sp>
        <p:nvSpPr>
          <p:cNvPr id="4" name="TextBox 3"/>
          <p:cNvSpPr txBox="1"/>
          <p:nvPr/>
        </p:nvSpPr>
        <p:spPr>
          <a:xfrm>
            <a:off x="762000" y="1905000"/>
            <a:ext cx="7543800" cy="1569660"/>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a:t>“You can have </a:t>
            </a:r>
            <a:r>
              <a:rPr lang="en-US" sz="3200" dirty="0" smtClean="0"/>
              <a:t>sorrow without </a:t>
            </a:r>
            <a:r>
              <a:rPr lang="en-US" sz="3200" dirty="0"/>
              <a:t>repentance, but you cannot have repentance without </a:t>
            </a:r>
            <a:r>
              <a:rPr lang="en-US" sz="3200" dirty="0" smtClean="0"/>
              <a:t>sorrow.”</a:t>
            </a:r>
            <a:endParaRPr lang="en-US" sz="3200" dirty="0"/>
          </a:p>
        </p:txBody>
      </p:sp>
      <p:pic>
        <p:nvPicPr>
          <p:cNvPr id="2050" name="Picture 2" descr="https://encrypted-tbn0.gstatic.com/images?q=tbn:ANd9GcRpeIHw-2OK0tFsoThtbHXfqm9ZC98ej5gAq24qvfO6THF_Z7VRg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775881"/>
            <a:ext cx="2133600" cy="29490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aimislam.com/wp-content/uploads/2013/10/repentance-before-go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8150" y="3738350"/>
            <a:ext cx="3905250" cy="2986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41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886200" y="2514600"/>
            <a:ext cx="4762500" cy="3181350"/>
            <a:chOff x="4188725" y="2286000"/>
            <a:chExt cx="4762500" cy="3181350"/>
          </a:xfrm>
        </p:grpSpPr>
        <p:pic>
          <p:nvPicPr>
            <p:cNvPr id="4098" name="Picture 2" descr="S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8725" y="2286000"/>
              <a:ext cx="47625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3352800"/>
              <a:ext cx="12382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4648200"/>
              <a:ext cx="197167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Title 1"/>
          <p:cNvSpPr>
            <a:spLocks noGrp="1"/>
          </p:cNvSpPr>
          <p:nvPr>
            <p:ph type="title"/>
          </p:nvPr>
        </p:nvSpPr>
        <p:spPr/>
        <p:txBody>
          <a:bodyPr/>
          <a:lstStyle/>
          <a:p>
            <a:r>
              <a:rPr lang="en-US" dirty="0" smtClean="0"/>
              <a:t>Steps of Repentance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Recognize sin separates us from God</a:t>
            </a:r>
          </a:p>
          <a:p>
            <a:pPr marL="514350" indent="-514350">
              <a:buFont typeface="+mj-lt"/>
              <a:buAutoNum type="arabicPeriod"/>
            </a:pPr>
            <a:r>
              <a:rPr lang="en-US" dirty="0" smtClean="0"/>
              <a:t>Godly sorrow</a:t>
            </a:r>
          </a:p>
          <a:p>
            <a:pPr marL="514350" indent="-514350">
              <a:buFont typeface="+mj-lt"/>
              <a:buAutoNum type="arabicPeriod"/>
            </a:pPr>
            <a:r>
              <a:rPr lang="en-US" dirty="0" smtClean="0"/>
              <a:t>Asking for forgiveness</a:t>
            </a:r>
          </a:p>
          <a:p>
            <a:pPr marL="514350" indent="-514350">
              <a:buFont typeface="+mj-lt"/>
              <a:buAutoNum type="arabicPeriod"/>
            </a:pPr>
            <a:r>
              <a:rPr lang="en-US" dirty="0" smtClean="0"/>
              <a:t>Turn to God</a:t>
            </a:r>
          </a:p>
          <a:p>
            <a:pPr marL="514350" indent="-514350">
              <a:buFont typeface="+mj-lt"/>
              <a:buAutoNum type="arabicPeriod"/>
            </a:pPr>
            <a:r>
              <a:rPr lang="en-US" dirty="0" smtClean="0"/>
              <a:t>Do works befitting repentance</a:t>
            </a:r>
          </a:p>
          <a:p>
            <a:pPr marL="514350" indent="-514350">
              <a:buFont typeface="+mj-lt"/>
              <a:buAutoNum type="arabicPeriod"/>
            </a:pPr>
            <a:endParaRPr lang="en-US" dirty="0"/>
          </a:p>
        </p:txBody>
      </p:sp>
      <p:pic>
        <p:nvPicPr>
          <p:cNvPr id="4102" name="Picture 6" descr="https://encrypted-tbn3.gstatic.com/images?q=tbn:ANd9GcSXeGalh2rr8VlBfINsr6W6iprfTWjr1KwDPLRbu7Eq54c3WzqWA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305049"/>
            <a:ext cx="4940020" cy="325755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www.faithcommunity.ws/hp_wordpress/wp-content/uploads/2013/05/Man-Praying-Religious-Stock-Imag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94296" y="3471881"/>
            <a:ext cx="4887220" cy="3257551"/>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32645" y="3490576"/>
            <a:ext cx="3069609" cy="3326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7" name="Picture 11" descr="https://trembleconsulting.files.wordpress.com/2013/05/helping_others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62100" y="4600575"/>
            <a:ext cx="59055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55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B2B2B2"/>
                                      </p:to>
                                    </p:animClr>
                                  </p:sub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B2B2B2"/>
                                      </p:to>
                                    </p:animClr>
                                  </p:subTnLst>
                                </p:cTn>
                              </p:par>
                              <p:par>
                                <p:cTn id="13" presetID="1" presetClass="entr" presetSubtype="0" fill="hold" nodeType="withEffect">
                                  <p:stCondLst>
                                    <p:cond delay="0"/>
                                  </p:stCondLst>
                                  <p:childTnLst>
                                    <p:set>
                                      <p:cBhvr>
                                        <p:cTn id="14" dur="1" fill="hold">
                                          <p:stCondLst>
                                            <p:cond delay="0"/>
                                          </p:stCondLst>
                                        </p:cTn>
                                        <p:tgtEl>
                                          <p:spTgt spid="4102"/>
                                        </p:tgtEl>
                                        <p:attrNameLst>
                                          <p:attrName>style.visibility</p:attrName>
                                        </p:attrNameLst>
                                      </p:cBhvr>
                                      <p:to>
                                        <p:strVal val="visible"/>
                                      </p:to>
                                    </p:set>
                                  </p:childTnLst>
                                  <p:subTnLst>
                                    <p:set>
                                      <p:cBhvr override="childStyle">
                                        <p:cTn dur="1" fill="hold" display="0" masterRel="nextClick" afterEffect="1"/>
                                        <p:tgtEl>
                                          <p:spTgt spid="4102"/>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B2B2B2"/>
                                      </p:to>
                                    </p:animClr>
                                  </p:subTnLst>
                                </p:cTn>
                              </p:par>
                              <p:par>
                                <p:cTn id="19" presetID="1" presetClass="entr" presetSubtype="0" fill="hold" nodeType="withEffect">
                                  <p:stCondLst>
                                    <p:cond delay="0"/>
                                  </p:stCondLst>
                                  <p:childTnLst>
                                    <p:set>
                                      <p:cBhvr>
                                        <p:cTn id="20" dur="1" fill="hold">
                                          <p:stCondLst>
                                            <p:cond delay="0"/>
                                          </p:stCondLst>
                                        </p:cTn>
                                        <p:tgtEl>
                                          <p:spTgt spid="4104"/>
                                        </p:tgtEl>
                                        <p:attrNameLst>
                                          <p:attrName>style.visibility</p:attrName>
                                        </p:attrNameLst>
                                      </p:cBhvr>
                                      <p:to>
                                        <p:strVal val="visible"/>
                                      </p:to>
                                    </p:set>
                                  </p:childTnLst>
                                  <p:subTnLst>
                                    <p:set>
                                      <p:cBhvr override="childStyle">
                                        <p:cTn dur="1" fill="hold" display="0" masterRel="nextClick" afterEffect="1"/>
                                        <p:tgtEl>
                                          <p:spTgt spid="4104"/>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B2B2B2"/>
                                      </p:to>
                                    </p:animClr>
                                  </p:subTnLst>
                                </p:cTn>
                              </p:par>
                              <p:par>
                                <p:cTn id="25" presetID="1" presetClass="entr" presetSubtype="0" fill="hold" nodeType="withEffect">
                                  <p:stCondLst>
                                    <p:cond delay="0"/>
                                  </p:stCondLst>
                                  <p:childTnLst>
                                    <p:set>
                                      <p:cBhvr>
                                        <p:cTn id="26" dur="1" fill="hold">
                                          <p:stCondLst>
                                            <p:cond delay="0"/>
                                          </p:stCondLst>
                                        </p:cTn>
                                        <p:tgtEl>
                                          <p:spTgt spid="4105"/>
                                        </p:tgtEl>
                                        <p:attrNameLst>
                                          <p:attrName>style.visibility</p:attrName>
                                        </p:attrNameLst>
                                      </p:cBhvr>
                                      <p:to>
                                        <p:strVal val="visible"/>
                                      </p:to>
                                    </p:set>
                                  </p:childTnLst>
                                  <p:subTnLst>
                                    <p:set>
                                      <p:cBhvr override="childStyle">
                                        <p:cTn dur="1" fill="hold" display="0" masterRel="nextClick" afterEffect="1"/>
                                        <p:tgtEl>
                                          <p:spTgt spid="4105"/>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Habitual Sin</a:t>
            </a:r>
            <a:endParaRPr lang="en-US" dirty="0"/>
          </a:p>
        </p:txBody>
      </p:sp>
      <p:pic>
        <p:nvPicPr>
          <p:cNvPr id="5122" name="Picture 2" descr="http://2.bp.blogspot.com/-OtHbhzR-puo/UlRekrhrJ1I/AAAAAAAAAlw/9Y7MORhlRVk/s1600/chains+ha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676399"/>
            <a:ext cx="6315075" cy="473420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buNone/>
            </a:pPr>
            <a:r>
              <a:rPr lang="en-US" dirty="0" smtClean="0"/>
              <a:t>Encouraging verses:</a:t>
            </a:r>
          </a:p>
          <a:p>
            <a:pPr marL="0" indent="0">
              <a:buNone/>
            </a:pPr>
            <a:endParaRPr lang="en-US" dirty="0" smtClean="0"/>
          </a:p>
        </p:txBody>
      </p:sp>
      <p:sp>
        <p:nvSpPr>
          <p:cNvPr id="5" name="TextBox 4"/>
          <p:cNvSpPr txBox="1"/>
          <p:nvPr/>
        </p:nvSpPr>
        <p:spPr>
          <a:xfrm>
            <a:off x="523874" y="2209800"/>
            <a:ext cx="8162925" cy="1569660"/>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a:t>“If we confess our sins, He is faithful and just to forgive us our sins and to cleanse us from all unrighteousness</a:t>
            </a:r>
            <a:r>
              <a:rPr lang="en-US" sz="3200" dirty="0" smtClean="0"/>
              <a:t>.” ~ 1 John 1:9</a:t>
            </a:r>
            <a:endParaRPr lang="en-US" sz="3200" dirty="0"/>
          </a:p>
        </p:txBody>
      </p:sp>
      <p:sp>
        <p:nvSpPr>
          <p:cNvPr id="6" name="TextBox 5"/>
          <p:cNvSpPr txBox="1"/>
          <p:nvPr/>
        </p:nvSpPr>
        <p:spPr>
          <a:xfrm>
            <a:off x="523875" y="2820412"/>
            <a:ext cx="8162924" cy="3046988"/>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smtClean="0"/>
              <a:t>“Then </a:t>
            </a:r>
            <a:r>
              <a:rPr lang="en-US" sz="3200" dirty="0"/>
              <a:t>Peter came to Him and said, 'Lord, how often shall my brother sin against me, and I forgive him? Up to seven times?' Jesus said to him, 'I do not say to you, up to seven times, but up to seventy times seven</a:t>
            </a:r>
            <a:r>
              <a:rPr lang="en-US" sz="3200" dirty="0" smtClean="0"/>
              <a:t>.’”</a:t>
            </a:r>
            <a:br>
              <a:rPr lang="en-US" sz="3200" dirty="0" smtClean="0"/>
            </a:br>
            <a:r>
              <a:rPr lang="en-US" sz="3200" dirty="0" smtClean="0"/>
              <a:t>~ Matthew 18:21-22</a:t>
            </a:r>
            <a:endParaRPr lang="en-US" sz="3200" dirty="0"/>
          </a:p>
        </p:txBody>
      </p:sp>
    </p:spTree>
    <p:extLst>
      <p:ext uri="{BB962C8B-B14F-4D97-AF65-F5344CB8AC3E}">
        <p14:creationId xmlns:p14="http://schemas.microsoft.com/office/powerpoint/2010/main" val="30846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childTnLst>
                                  <p:subTnLst>
                                    <p:set>
                                      <p:cBhvr override="childStyle">
                                        <p:cTn dur="1" fill="hold" display="0" masterRel="nextClick" afterEffect="1"/>
                                        <p:tgtEl>
                                          <p:spTgt spid="512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Habitual Sin</a:t>
            </a:r>
            <a:endParaRPr lang="en-US" dirty="0"/>
          </a:p>
        </p:txBody>
      </p:sp>
      <p:sp>
        <p:nvSpPr>
          <p:cNvPr id="3" name="Content Placeholder 2"/>
          <p:cNvSpPr>
            <a:spLocks noGrp="1"/>
          </p:cNvSpPr>
          <p:nvPr>
            <p:ph idx="1"/>
          </p:nvPr>
        </p:nvSpPr>
        <p:spPr/>
        <p:txBody>
          <a:bodyPr/>
          <a:lstStyle/>
          <a:p>
            <a:pPr marL="0" indent="0">
              <a:buNone/>
            </a:pPr>
            <a:r>
              <a:rPr lang="en-US" dirty="0" smtClean="0"/>
              <a:t>Concerning verses:</a:t>
            </a:r>
          </a:p>
          <a:p>
            <a:pPr marL="0" indent="0">
              <a:buNone/>
            </a:pPr>
            <a:endParaRPr lang="en-US" dirty="0" smtClean="0"/>
          </a:p>
        </p:txBody>
      </p:sp>
      <p:sp>
        <p:nvSpPr>
          <p:cNvPr id="5" name="TextBox 4"/>
          <p:cNvSpPr txBox="1"/>
          <p:nvPr/>
        </p:nvSpPr>
        <p:spPr>
          <a:xfrm>
            <a:off x="523874" y="2209800"/>
            <a:ext cx="8162925" cy="3046988"/>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a:t>“For if we sin willfully after we have received the knowledge of the truth, there no longer remains a sacrifice for sins, </a:t>
            </a:r>
            <a:r>
              <a:rPr lang="en-US" sz="3200" dirty="0" smtClean="0"/>
              <a:t>but </a:t>
            </a:r>
            <a:r>
              <a:rPr lang="en-US" sz="3200" dirty="0"/>
              <a:t>a certain fearful expectation of judgment, and fiery indignation which will devour the adversaries</a:t>
            </a:r>
            <a:r>
              <a:rPr lang="en-US" sz="3200" dirty="0" smtClean="0"/>
              <a:t>.” </a:t>
            </a:r>
            <a:br>
              <a:rPr lang="en-US" sz="3200" dirty="0" smtClean="0"/>
            </a:br>
            <a:r>
              <a:rPr lang="en-US" sz="3200" dirty="0" smtClean="0"/>
              <a:t>~ Hebrews 10:26-27</a:t>
            </a:r>
            <a:endParaRPr lang="en-US" sz="3200" dirty="0"/>
          </a:p>
        </p:txBody>
      </p:sp>
      <p:sp>
        <p:nvSpPr>
          <p:cNvPr id="6" name="TextBox 5"/>
          <p:cNvSpPr txBox="1"/>
          <p:nvPr/>
        </p:nvSpPr>
        <p:spPr>
          <a:xfrm>
            <a:off x="523876" y="2209800"/>
            <a:ext cx="8162924" cy="4524315"/>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a:t>“For if, after they have escaped the pollutions of the world through the knowledge of the Lord and Savior Jesus Christ, they are again entangled in them and overcome, the latter end is worse for them than the beginning. </a:t>
            </a:r>
            <a:r>
              <a:rPr lang="en-US" sz="3200" dirty="0" smtClean="0"/>
              <a:t>For </a:t>
            </a:r>
            <a:r>
              <a:rPr lang="en-US" sz="3200" dirty="0"/>
              <a:t>it would have been better for them not to have known the way of righteousness, than having known it, to turn from the holy commandment delivered to them</a:t>
            </a:r>
            <a:r>
              <a:rPr lang="en-US" sz="3200" dirty="0" smtClean="0"/>
              <a:t>.” ~ 2 Peter 2:20-21</a:t>
            </a:r>
            <a:endParaRPr lang="en-US" sz="3200" dirty="0"/>
          </a:p>
        </p:txBody>
      </p:sp>
    </p:spTree>
    <p:extLst>
      <p:ext uri="{BB962C8B-B14F-4D97-AF65-F5344CB8AC3E}">
        <p14:creationId xmlns:p14="http://schemas.microsoft.com/office/powerpoint/2010/main" val="371419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pic>
        <p:nvPicPr>
          <p:cNvPr id="6146" name="Picture 2" descr="http://bocsupportnetwork.com/wp-content/uploads/2013/03/admin/3194/29/armor-of-god-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524000"/>
            <a:ext cx="6984926"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30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8449</TotalTime>
  <Words>266</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We all slip eventually…</vt:lpstr>
      <vt:lpstr>Sorrow and Repentance</vt:lpstr>
      <vt:lpstr>Steps of Repentance</vt:lpstr>
      <vt:lpstr>Habitual Sin</vt:lpstr>
      <vt:lpstr>Habitual Sin</vt:lpstr>
      <vt:lpstr>Conclusion</vt:lpstr>
    </vt:vector>
  </TitlesOfParts>
  <Company>Savvis,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Rhynerson‚ Kyle</dc:creator>
  <cp:lastModifiedBy>Rhynerson‚ Kyle</cp:lastModifiedBy>
  <cp:revision>235</cp:revision>
  <dcterms:created xsi:type="dcterms:W3CDTF">2014-08-13T19:18:43Z</dcterms:created>
  <dcterms:modified xsi:type="dcterms:W3CDTF">2014-11-27T00:19:08Z</dcterms:modified>
</cp:coreProperties>
</file>