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404"/>
    <a:srgbClr val="4EC1DC"/>
    <a:srgbClr val="003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5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7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003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252" y="152400"/>
            <a:ext cx="857644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03"/>
          <a:stretch/>
        </p:blipFill>
        <p:spPr bwMode="auto">
          <a:xfrm>
            <a:off x="8167821" y="152400"/>
            <a:ext cx="1002275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8167821" y="493693"/>
            <a:ext cx="1002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Rockwell Extra Bold" panose="02060903040505020403" pitchFamily="18" charset="0"/>
              </a:rPr>
              <a:t>Trials and</a:t>
            </a:r>
            <a:br>
              <a:rPr lang="en-US" sz="800" b="1" dirty="0" smtClean="0">
                <a:latin typeface="Rockwell Extra Bold" panose="02060903040505020403" pitchFamily="18" charset="0"/>
              </a:rPr>
            </a:br>
            <a:r>
              <a:rPr lang="en-US" sz="800" b="1" dirty="0" smtClean="0">
                <a:latin typeface="Rockwell Extra Bold" panose="02060903040505020403" pitchFamily="18" charset="0"/>
              </a:rPr>
              <a:t>Temptations</a:t>
            </a:r>
            <a:endParaRPr lang="en-US" sz="600" b="1" dirty="0"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57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4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98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9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63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7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6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3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E053A-79F6-47C3-93CE-464C1E7E1E1B}" type="datetimeFigureOut">
              <a:rPr lang="en-US" smtClean="0"/>
              <a:pPr/>
              <a:t>9/20/2014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4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pastorerickson.com/wp-content/uploads/2013/11/trials-and-tribulation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981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03"/>
          <a:stretch/>
        </p:blipFill>
        <p:spPr bwMode="auto">
          <a:xfrm>
            <a:off x="5000932" y="304800"/>
            <a:ext cx="429546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0" y="1981200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Rockwell Extra Bold" panose="02060903040505020403" pitchFamily="18" charset="0"/>
              </a:rPr>
              <a:t>Trials and</a:t>
            </a:r>
            <a:br>
              <a:rPr lang="en-US" sz="2800" b="1" dirty="0" smtClean="0">
                <a:latin typeface="Rockwell Extra Bold" panose="02060903040505020403" pitchFamily="18" charset="0"/>
              </a:rPr>
            </a:br>
            <a:r>
              <a:rPr lang="en-US" sz="2800" b="1" dirty="0" smtClean="0">
                <a:latin typeface="Rockwell Extra Bold" panose="02060903040505020403" pitchFamily="18" charset="0"/>
              </a:rPr>
              <a:t>Temptations</a:t>
            </a:r>
            <a:endParaRPr lang="en-US" sz="2000" b="1" dirty="0">
              <a:latin typeface="Rockwell Extra Bold" panose="020609030405050204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91619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Week 5: </a:t>
            </a:r>
            <a:br>
              <a:rPr lang="en-US" sz="6000" b="1" dirty="0" smtClean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Defining Temptation</a:t>
            </a:r>
          </a:p>
        </p:txBody>
      </p:sp>
    </p:spTree>
    <p:extLst>
      <p:ext uri="{BB962C8B-B14F-4D97-AF65-F5344CB8AC3E}">
        <p14:creationId xmlns:p14="http://schemas.microsoft.com/office/powerpoint/2010/main" val="342577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 smtClean="0"/>
              <a:t>Worldly View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1" y="2413806"/>
            <a:ext cx="3983283" cy="26317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“I generally avoid temptation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unless </a:t>
            </a:r>
            <a:r>
              <a:rPr lang="en-US" dirty="0"/>
              <a:t>I can't resist it</a:t>
            </a:r>
            <a:r>
              <a:rPr lang="en-US" dirty="0" smtClean="0"/>
              <a:t>.” </a:t>
            </a:r>
            <a:br>
              <a:rPr lang="en-US" dirty="0" smtClean="0"/>
            </a:br>
            <a:r>
              <a:rPr lang="en-US" dirty="0" smtClean="0"/>
              <a:t>~ Mae West</a:t>
            </a:r>
            <a:endParaRPr lang="en-US" dirty="0"/>
          </a:p>
        </p:txBody>
      </p:sp>
      <p:pic>
        <p:nvPicPr>
          <p:cNvPr id="1026" name="Picture 2" descr="http://jacksonupperco.files.wordpress.com/2013/11/hair-mae-west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7" r="13705"/>
          <a:stretch/>
        </p:blipFill>
        <p:spPr bwMode="auto">
          <a:xfrm>
            <a:off x="491319" y="1738953"/>
            <a:ext cx="3766782" cy="39814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0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Temptation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73190" cy="4525963"/>
          </a:xfrm>
        </p:spPr>
        <p:txBody>
          <a:bodyPr/>
          <a:lstStyle/>
          <a:p>
            <a:r>
              <a:rPr lang="en-US" dirty="0" smtClean="0"/>
              <a:t>Not from God</a:t>
            </a:r>
          </a:p>
          <a:p>
            <a:r>
              <a:rPr lang="en-US" dirty="0" smtClean="0"/>
              <a:t>Ultimately from </a:t>
            </a:r>
            <a:r>
              <a:rPr lang="en-US" dirty="0"/>
              <a:t>Satan</a:t>
            </a:r>
          </a:p>
          <a:p>
            <a:r>
              <a:rPr lang="en-US" dirty="0" smtClean="0"/>
              <a:t>From our own desires</a:t>
            </a:r>
          </a:p>
          <a:p>
            <a:r>
              <a:rPr lang="en-US" dirty="0" smtClean="0"/>
              <a:t>Satan uses other people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58169" y="1735659"/>
            <a:ext cx="5418163" cy="30469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“Let no one say when he is tempted,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‘I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 tempted by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God’;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God cannot be tempted by evil, nor does He Himself tempt anyone.” 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~ James 1:13 (NKJV)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29337" y="3572683"/>
            <a:ext cx="5418163" cy="206210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“But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one is tempted when he is drawn away by his own desires and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enticed.”</a:t>
            </a:r>
          </a:p>
          <a:p>
            <a:pPr algn="ct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~ James 1:14 (NKJV)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724769" y="2943416"/>
            <a:ext cx="3225197" cy="2658795"/>
            <a:chOff x="-3277644" y="2504048"/>
            <a:chExt cx="3225197" cy="2658795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204"/>
            <a:stretch/>
          </p:blipFill>
          <p:spPr bwMode="auto">
            <a:xfrm>
              <a:off x="-3047928" y="2887448"/>
              <a:ext cx="2733675" cy="22753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-2405575" y="2504048"/>
              <a:ext cx="1561515" cy="369332"/>
            </a:xfrm>
            <a:prstGeom prst="rect">
              <a:avLst/>
            </a:prstGeom>
            <a:solidFill>
              <a:srgbClr val="FA040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Tempter</a:t>
              </a:r>
              <a:endPara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4086686">
              <a:off x="-1162395" y="3297365"/>
              <a:ext cx="1561515" cy="369332"/>
            </a:xfrm>
            <a:prstGeom prst="rect">
              <a:avLst/>
            </a:prstGeom>
            <a:solidFill>
              <a:srgbClr val="FA040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Adversary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rot="19546357">
              <a:off x="-1613962" y="4682527"/>
              <a:ext cx="1561515" cy="369332"/>
            </a:xfrm>
            <a:prstGeom prst="rect">
              <a:avLst/>
            </a:prstGeom>
            <a:solidFill>
              <a:srgbClr val="FA040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Murderer</a:t>
              </a:r>
              <a:endPara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7731473">
              <a:off x="-3711399" y="3297365"/>
              <a:ext cx="1561515" cy="369332"/>
            </a:xfrm>
            <a:prstGeom prst="rect">
              <a:avLst/>
            </a:prstGeom>
            <a:solidFill>
              <a:srgbClr val="FA040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Accuser</a:t>
              </a:r>
              <a:endPara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927413">
              <a:off x="-3277644" y="4743435"/>
              <a:ext cx="1561515" cy="369332"/>
            </a:xfrm>
            <a:prstGeom prst="rect">
              <a:avLst/>
            </a:prstGeom>
            <a:solidFill>
              <a:srgbClr val="FA040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Liar</a:t>
              </a:r>
              <a:endPara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579208" y="4057141"/>
            <a:ext cx="5418163" cy="15696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“My son, if sinners entice you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do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consent.”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~ Proverbs 1:10 (NKJV)</a:t>
            </a:r>
          </a:p>
        </p:txBody>
      </p:sp>
    </p:spTree>
    <p:extLst>
      <p:ext uri="{BB962C8B-B14F-4D97-AF65-F5344CB8AC3E}">
        <p14:creationId xmlns:p14="http://schemas.microsoft.com/office/powerpoint/2010/main" val="54751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Temptation and Sin</a:t>
            </a:r>
            <a:endParaRPr lang="en-US" dirty="0"/>
          </a:p>
        </p:txBody>
      </p:sp>
      <p:pic>
        <p:nvPicPr>
          <p:cNvPr id="3074" name="Picture 2" descr="http://www.pumpupyourbook.com/wp-content/uploads/2013/08/001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6" t="17309" r="3701" b="16755"/>
          <a:stretch/>
        </p:blipFill>
        <p:spPr bwMode="auto">
          <a:xfrm>
            <a:off x="1952994" y="2364475"/>
            <a:ext cx="3860953" cy="188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55289"/>
          </a:xfrm>
        </p:spPr>
        <p:txBody>
          <a:bodyPr/>
          <a:lstStyle/>
          <a:p>
            <a:r>
              <a:rPr lang="en-US" dirty="0" smtClean="0"/>
              <a:t>Temptation is an invitation to sin</a:t>
            </a:r>
          </a:p>
          <a:p>
            <a:r>
              <a:rPr lang="en-US" dirty="0" smtClean="0"/>
              <a:t>Temptation is not sin</a:t>
            </a:r>
          </a:p>
        </p:txBody>
      </p:sp>
      <p:pic>
        <p:nvPicPr>
          <p:cNvPr id="2050" name="Picture 2" descr="http://www.clearedgemarketing.com/wp-content/uploads/2013/07/f1-not-equal-sig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558" y="2883090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40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Temptation and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552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Eve’s temptation (Genesis 3:1-7)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did temptation turn to sin?</a:t>
            </a:r>
          </a:p>
          <a:p>
            <a:pPr marL="341313" indent="0">
              <a:buNone/>
            </a:pPr>
            <a:r>
              <a:rPr lang="en-US" dirty="0" smtClean="0"/>
              <a:t>a. When </a:t>
            </a:r>
            <a:r>
              <a:rPr lang="en-US" dirty="0"/>
              <a:t>she listened to the Devil the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time</a:t>
            </a:r>
            <a:r>
              <a:rPr lang="en-US" dirty="0"/>
              <a:t>.</a:t>
            </a:r>
          </a:p>
          <a:p>
            <a:pPr marL="341313" indent="0">
              <a:buNone/>
            </a:pPr>
            <a:r>
              <a:rPr lang="en-US" dirty="0"/>
              <a:t>b</a:t>
            </a:r>
            <a:r>
              <a:rPr lang="en-US" dirty="0" smtClean="0"/>
              <a:t>. When </a:t>
            </a:r>
            <a:r>
              <a:rPr lang="en-US" dirty="0"/>
              <a:t>she answered the Devil.</a:t>
            </a:r>
          </a:p>
          <a:p>
            <a:pPr marL="341313" indent="0">
              <a:buNone/>
            </a:pPr>
            <a:r>
              <a:rPr lang="en-US" dirty="0"/>
              <a:t>c</a:t>
            </a:r>
            <a:r>
              <a:rPr lang="en-US" dirty="0" smtClean="0"/>
              <a:t>. When </a:t>
            </a:r>
            <a:r>
              <a:rPr lang="en-US" dirty="0"/>
              <a:t>she listened to the Devil the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time</a:t>
            </a:r>
            <a:r>
              <a:rPr lang="en-US" dirty="0"/>
              <a:t>.</a:t>
            </a:r>
          </a:p>
          <a:p>
            <a:pPr marL="341313" indent="0">
              <a:buNone/>
            </a:pPr>
            <a:r>
              <a:rPr lang="en-US" dirty="0"/>
              <a:t>d</a:t>
            </a:r>
            <a:r>
              <a:rPr lang="en-US" dirty="0" smtClean="0"/>
              <a:t>. When </a:t>
            </a:r>
            <a:r>
              <a:rPr lang="en-US" dirty="0"/>
              <a:t>she looked at the fruit.</a:t>
            </a:r>
          </a:p>
          <a:p>
            <a:pPr marL="341313" indent="0">
              <a:buNone/>
            </a:pPr>
            <a:r>
              <a:rPr lang="en-US" dirty="0"/>
              <a:t>e</a:t>
            </a:r>
            <a:r>
              <a:rPr lang="en-US" dirty="0" smtClean="0"/>
              <a:t>. When </a:t>
            </a:r>
            <a:r>
              <a:rPr lang="en-US" dirty="0"/>
              <a:t>she reasoned the fruit </a:t>
            </a:r>
            <a:r>
              <a:rPr lang="en-US" dirty="0" smtClean="0"/>
              <a:t>was good. </a:t>
            </a:r>
            <a:endParaRPr lang="en-US" dirty="0"/>
          </a:p>
          <a:p>
            <a:pPr marL="341313" indent="0">
              <a:buNone/>
            </a:pPr>
            <a:r>
              <a:rPr lang="en-US" dirty="0"/>
              <a:t>f</a:t>
            </a:r>
            <a:r>
              <a:rPr lang="en-US" dirty="0" smtClean="0"/>
              <a:t>.  When </a:t>
            </a:r>
            <a:r>
              <a:rPr lang="en-US" dirty="0"/>
              <a:t>she took the fruit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Temptation and Sin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1199943" y="2567080"/>
            <a:ext cx="6213369" cy="2973485"/>
            <a:chOff x="2472517" y="3279162"/>
            <a:chExt cx="6213369" cy="2973485"/>
          </a:xfrm>
        </p:grpSpPr>
        <p:sp>
          <p:nvSpPr>
            <p:cNvPr id="4" name="Oval 3"/>
            <p:cNvSpPr/>
            <p:nvPr/>
          </p:nvSpPr>
          <p:spPr>
            <a:xfrm>
              <a:off x="3200246" y="3279162"/>
              <a:ext cx="1364776" cy="91439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Satan</a:t>
              </a:r>
              <a:endParaRPr lang="en-US" b="1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3154905" y="5338248"/>
              <a:ext cx="1364776" cy="91439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Other people</a:t>
              </a:r>
              <a:endParaRPr lang="en-US" b="1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472517" y="4235352"/>
              <a:ext cx="1364776" cy="914399"/>
            </a:xfrm>
            <a:prstGeom prst="ellipse">
              <a:avLst/>
            </a:prstGeom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Desire</a:t>
              </a:r>
              <a:endParaRPr lang="en-US" b="1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248090" y="4235352"/>
              <a:ext cx="1364776" cy="91439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Action</a:t>
              </a:r>
              <a:endParaRPr lang="en-US" b="1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612866" y="5204337"/>
              <a:ext cx="1364776" cy="91439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Sin</a:t>
              </a:r>
              <a:endParaRPr lang="en-US" b="1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5612866" y="3398290"/>
              <a:ext cx="1364776" cy="91439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Resist</a:t>
              </a:r>
              <a:endParaRPr lang="en-US" b="1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321110" y="5204336"/>
              <a:ext cx="1364776" cy="91439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Death</a:t>
              </a:r>
              <a:endParaRPr lang="en-US" b="1" dirty="0"/>
            </a:p>
          </p:txBody>
        </p:sp>
        <p:cxnSp>
          <p:nvCxnSpPr>
            <p:cNvPr id="12" name="Straight Arrow Connector 11"/>
            <p:cNvCxnSpPr>
              <a:stCxn id="4" idx="3"/>
              <a:endCxn id="7" idx="0"/>
            </p:cNvCxnSpPr>
            <p:nvPr/>
          </p:nvCxnSpPr>
          <p:spPr>
            <a:xfrm flipH="1">
              <a:off x="3154905" y="4059650"/>
              <a:ext cx="245208" cy="17570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1"/>
              <a:endCxn id="7" idx="4"/>
            </p:cNvCxnSpPr>
            <p:nvPr/>
          </p:nvCxnSpPr>
          <p:spPr>
            <a:xfrm flipH="1" flipV="1">
              <a:off x="3154905" y="5149751"/>
              <a:ext cx="199867" cy="32240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7" idx="6"/>
              <a:endCxn id="8" idx="2"/>
            </p:cNvCxnSpPr>
            <p:nvPr/>
          </p:nvCxnSpPr>
          <p:spPr>
            <a:xfrm>
              <a:off x="3837293" y="4692552"/>
              <a:ext cx="410797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8" idx="7"/>
              <a:endCxn id="10" idx="3"/>
            </p:cNvCxnSpPr>
            <p:nvPr/>
          </p:nvCxnSpPr>
          <p:spPr>
            <a:xfrm flipV="1">
              <a:off x="5412999" y="4178778"/>
              <a:ext cx="399734" cy="19048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8" idx="5"/>
              <a:endCxn id="9" idx="1"/>
            </p:cNvCxnSpPr>
            <p:nvPr/>
          </p:nvCxnSpPr>
          <p:spPr>
            <a:xfrm>
              <a:off x="5412999" y="5015840"/>
              <a:ext cx="399734" cy="32240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endCxn id="11" idx="2"/>
            </p:cNvCxnSpPr>
            <p:nvPr/>
          </p:nvCxnSpPr>
          <p:spPr>
            <a:xfrm>
              <a:off x="6977642" y="5661532"/>
              <a:ext cx="343468" cy="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55289"/>
          </a:xfrm>
        </p:spPr>
        <p:txBody>
          <a:bodyPr/>
          <a:lstStyle/>
          <a:p>
            <a:r>
              <a:rPr lang="en-US" dirty="0" smtClean="0"/>
              <a:t>Flow chart (James 1:14-15)</a:t>
            </a:r>
          </a:p>
        </p:txBody>
      </p:sp>
    </p:spTree>
    <p:extLst>
      <p:ext uri="{BB962C8B-B14F-4D97-AF65-F5344CB8AC3E}">
        <p14:creationId xmlns:p14="http://schemas.microsoft.com/office/powerpoint/2010/main" val="20734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Temptations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10334" cy="4525963"/>
          </a:xfrm>
        </p:spPr>
        <p:txBody>
          <a:bodyPr/>
          <a:lstStyle/>
          <a:p>
            <a:r>
              <a:rPr lang="en-US" dirty="0" smtClean="0"/>
              <a:t>Allows us to make free will choices</a:t>
            </a:r>
          </a:p>
          <a:p>
            <a:r>
              <a:rPr lang="en-US" dirty="0" smtClean="0"/>
              <a:t>Proves God’s power and promise</a:t>
            </a:r>
          </a:p>
          <a:p>
            <a:r>
              <a:rPr lang="en-US" dirty="0" smtClean="0"/>
              <a:t>Strengthens those who resist</a:t>
            </a:r>
          </a:p>
          <a:p>
            <a:r>
              <a:rPr lang="en-US" dirty="0" smtClean="0"/>
              <a:t>Reminds us we cannot earn Heaven</a:t>
            </a:r>
            <a:endParaRPr lang="en-US" dirty="0"/>
          </a:p>
        </p:txBody>
      </p:sp>
      <p:pic>
        <p:nvPicPr>
          <p:cNvPr id="1026" name="Picture 2" descr="http://musformation.com/pics/choices-7607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348" y="1699146"/>
            <a:ext cx="3999760" cy="339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edia-cache-ec0.pinimg.com/736x/57/0c/19/570c19c934a0316a5d230eabc86bdfe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" t="14956" r="2671" b="20967"/>
          <a:stretch/>
        </p:blipFill>
        <p:spPr bwMode="auto">
          <a:xfrm>
            <a:off x="4780348" y="2852382"/>
            <a:ext cx="4276298" cy="285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.imgur.com/TljEm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" t="13823"/>
          <a:stretch/>
        </p:blipFill>
        <p:spPr bwMode="auto">
          <a:xfrm>
            <a:off x="4473755" y="3794078"/>
            <a:ext cx="4531057" cy="246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s1.mm.bing.net/th?&amp;id=HN.608035737245061089&amp;w=300&amp;h=300&amp;c=0&amp;pid=1.9&amp;rs=0&amp;p=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036" y="4278572"/>
            <a:ext cx="3272383" cy="245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21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Next Week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9" y="4646412"/>
            <a:ext cx="8229600" cy="1208478"/>
          </a:xfrm>
        </p:spPr>
        <p:txBody>
          <a:bodyPr>
            <a:noAutofit/>
          </a:bodyPr>
          <a:lstStyle/>
          <a:p>
            <a:r>
              <a:rPr lang="en-US" dirty="0" smtClean="0"/>
              <a:t>Three types of temptation</a:t>
            </a:r>
          </a:p>
          <a:p>
            <a:r>
              <a:rPr lang="en-US" dirty="0" smtClean="0"/>
              <a:t>Biblical examples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3899" y="2145091"/>
            <a:ext cx="8188655" cy="206210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“For all that is in the world—the lust of the flesh, the lust of the eyes, and the pride of life—is not of the Father but is of the world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.”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~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John 2:16 (NKJV)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4903</TotalTime>
  <Words>294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Worldly View</vt:lpstr>
      <vt:lpstr>Origins of Temptation</vt:lpstr>
      <vt:lpstr>Temptation and Sin</vt:lpstr>
      <vt:lpstr>Temptation and Sin</vt:lpstr>
      <vt:lpstr>Temptation and Sin</vt:lpstr>
      <vt:lpstr>Reasons for Temptations</vt:lpstr>
      <vt:lpstr>Next Week</vt:lpstr>
    </vt:vector>
  </TitlesOfParts>
  <Company>Savvis,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Rhynerson‚ Kyle</dc:creator>
  <cp:lastModifiedBy>Rhynerson‚ Kyle</cp:lastModifiedBy>
  <cp:revision>104</cp:revision>
  <dcterms:created xsi:type="dcterms:W3CDTF">2014-08-13T19:18:43Z</dcterms:created>
  <dcterms:modified xsi:type="dcterms:W3CDTF">2014-09-21T06:46:47Z</dcterms:modified>
</cp:coreProperties>
</file>